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tags/tag1.xml" ContentType="application/vnd.openxmlformats-officedocument.presentationml.tags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36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40"/>
  </p:notesMasterIdLst>
  <p:handoutMasterIdLst>
    <p:handoutMasterId r:id="rId41"/>
  </p:handoutMasterIdLst>
  <p:sldIdLst>
    <p:sldId id="461" r:id="rId2"/>
    <p:sldId id="802" r:id="rId3"/>
    <p:sldId id="839" r:id="rId4"/>
    <p:sldId id="804" r:id="rId5"/>
    <p:sldId id="837" r:id="rId6"/>
    <p:sldId id="844" r:id="rId7"/>
    <p:sldId id="877" r:id="rId8"/>
    <p:sldId id="878" r:id="rId9"/>
    <p:sldId id="879" r:id="rId10"/>
    <p:sldId id="880" r:id="rId11"/>
    <p:sldId id="882" r:id="rId12"/>
    <p:sldId id="884" r:id="rId13"/>
    <p:sldId id="847" r:id="rId14"/>
    <p:sldId id="846" r:id="rId15"/>
    <p:sldId id="854" r:id="rId16"/>
    <p:sldId id="848" r:id="rId17"/>
    <p:sldId id="856" r:id="rId18"/>
    <p:sldId id="855" r:id="rId19"/>
    <p:sldId id="849" r:id="rId20"/>
    <p:sldId id="859" r:id="rId21"/>
    <p:sldId id="860" r:id="rId22"/>
    <p:sldId id="897" r:id="rId23"/>
    <p:sldId id="912" r:id="rId24"/>
    <p:sldId id="845" r:id="rId25"/>
    <p:sldId id="899" r:id="rId26"/>
    <p:sldId id="901" r:id="rId27"/>
    <p:sldId id="902" r:id="rId28"/>
    <p:sldId id="905" r:id="rId29"/>
    <p:sldId id="903" r:id="rId30"/>
    <p:sldId id="908" r:id="rId31"/>
    <p:sldId id="893" r:id="rId32"/>
    <p:sldId id="894" r:id="rId33"/>
    <p:sldId id="909" r:id="rId34"/>
    <p:sldId id="866" r:id="rId35"/>
    <p:sldId id="862" r:id="rId36"/>
    <p:sldId id="863" r:id="rId37"/>
    <p:sldId id="910" r:id="rId38"/>
    <p:sldId id="911" r:id="rId39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loop="1" showNarration="1">
    <p:present/>
    <p:sldAll/>
    <p:penClr>
      <a:schemeClr val="tx1"/>
    </p:penClr>
  </p:showPr>
  <p:clrMru>
    <a:srgbClr val="FF86BE"/>
    <a:srgbClr val="D13FC9"/>
    <a:srgbClr val="D120A7"/>
    <a:srgbClr val="FFFFFF"/>
    <a:srgbClr val="F9FFF8"/>
    <a:srgbClr val="801566"/>
    <a:srgbClr val="AB81FF"/>
    <a:srgbClr val="A679FF"/>
    <a:srgbClr val="0099CC"/>
    <a:srgbClr val="00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 showComments="0">
  <p:normalViewPr showOutlineIcons="0">
    <p:restoredLeft sz="15187" autoAdjust="0"/>
    <p:restoredTop sz="94660"/>
  </p:normalViewPr>
  <p:slideViewPr>
    <p:cSldViewPr>
      <p:cViewPr varScale="1">
        <p:scale>
          <a:sx n="81" d="100"/>
          <a:sy n="81" d="100"/>
        </p:scale>
        <p:origin x="-94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416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4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mic Sans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4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4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mic Sans MS" charset="0"/>
              </a:defRPr>
            </a:lvl1pPr>
          </a:lstStyle>
          <a:p>
            <a:pPr>
              <a:defRPr/>
            </a:pPr>
            <a:fld id="{F511FD9B-145E-E944-92E0-AD2CCAD8E35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17AD4A7B-D221-DC46-839F-147741161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10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11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12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13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Older</a:t>
            </a:r>
            <a:r>
              <a:rPr lang="en-US" baseline="0" dirty="0" smtClean="0"/>
              <a:t> data. Got working during the Arecibo meeting we were at in February.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14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Two telescopes.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15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RA coverage. Proposal</a:t>
            </a:r>
            <a:r>
              <a:rPr lang="en-US" baseline="0" dirty="0" smtClean="0"/>
              <a:t> under review.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16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DM</a:t>
            </a:r>
            <a:r>
              <a:rPr lang="en-US" baseline="0" dirty="0" smtClean="0"/>
              <a:t> parameters – time variable DM changes. Profile parameters -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62E515-B863-7C4C-854A-2D8567197314}" type="slidenum">
              <a:rPr lang="en-GB"/>
              <a:pPr/>
              <a:t>17</a:t>
            </a:fld>
            <a:endParaRPr lang="en-GB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18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SINGLE PULSAR LIMIT.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19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Add</a:t>
            </a:r>
            <a:r>
              <a:rPr lang="en-US" baseline="0" dirty="0" smtClean="0"/>
              <a:t> timing group talks!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IMPT</a:t>
            </a:r>
            <a:r>
              <a:rPr lang="en-US" baseline="0" dirty="0" smtClean="0"/>
              <a:t> that we understand how the individual PTAs work as I think it will inform how the IPTA will work.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20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smtClean="0"/>
              <a:t>EMAIL JOE</a:t>
            </a:r>
            <a:r>
              <a:rPr lang="en-US" baseline="0" smtClean="0"/>
              <a:t> RE: WAPP DATA!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21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22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What’s correctable</a:t>
            </a:r>
            <a:r>
              <a:rPr lang="en-US" baseline="0" dirty="0" smtClean="0"/>
              <a:t> and what’s not? Orbital not. Scintillation yes. Scattering maybe. </a:t>
            </a:r>
            <a:r>
              <a:rPr lang="en-US" baseline="0" dirty="0" err="1" smtClean="0"/>
              <a:t>Delphine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Perrodin</a:t>
            </a:r>
            <a:r>
              <a:rPr lang="en-US" baseline="0" dirty="0" smtClean="0"/>
              <a:t> will describe an cross-correlation method  for characterizing timing noise.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23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What’s correctable</a:t>
            </a:r>
            <a:r>
              <a:rPr lang="en-US" baseline="0" dirty="0" smtClean="0"/>
              <a:t> and what’s not? Orbital not. Scintillation yes. Scattering maybe. </a:t>
            </a:r>
            <a:r>
              <a:rPr lang="en-US" baseline="0" dirty="0" err="1" smtClean="0"/>
              <a:t>Delphine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Perrodin</a:t>
            </a:r>
            <a:r>
              <a:rPr lang="en-US" baseline="0" dirty="0" smtClean="0"/>
              <a:t> will describe an cross-correlation method  for characterizing timing noise.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24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One of the things</a:t>
            </a:r>
            <a:r>
              <a:rPr lang="en-US" baseline="0" dirty="0" smtClean="0"/>
              <a:t> we can correct for to some extent. </a:t>
            </a:r>
            <a:r>
              <a:rPr lang="en-US" dirty="0" smtClean="0"/>
              <a:t>We could greatly increase out</a:t>
            </a:r>
            <a:r>
              <a:rPr lang="en-US" baseline="0" dirty="0" smtClean="0"/>
              <a:t> timing precision on some pulsars if we could remove scattering delays.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25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Add year for Demorest! </a:t>
            </a:r>
            <a:r>
              <a:rPr lang="en-US" dirty="0" err="1" smtClean="0"/>
              <a:t>Deconvolution</a:t>
            </a:r>
            <a:r>
              <a:rPr lang="en-US" baseline="0" dirty="0" smtClean="0"/>
              <a:t> method to remove interstellar scattering delays. </a:t>
            </a:r>
            <a:r>
              <a:rPr lang="en-US" baseline="0" dirty="0" err="1" smtClean="0"/>
              <a:t>Cordes</a:t>
            </a:r>
            <a:r>
              <a:rPr lang="en-US" baseline="0" dirty="0" smtClean="0"/>
              <a:t> and Shannon paper.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26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Add year for Demorest! </a:t>
            </a:r>
            <a:r>
              <a:rPr lang="en-US" dirty="0" err="1" smtClean="0"/>
              <a:t>Deconvolution</a:t>
            </a:r>
            <a:r>
              <a:rPr lang="en-US" baseline="0" dirty="0" smtClean="0"/>
              <a:t> method to remove interstellar scattering delays. </a:t>
            </a:r>
            <a:r>
              <a:rPr lang="en-US" baseline="0" dirty="0" err="1" smtClean="0"/>
              <a:t>Cordes</a:t>
            </a:r>
            <a:r>
              <a:rPr lang="en-US" baseline="0" dirty="0" smtClean="0"/>
              <a:t> and Shannon paper.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27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Plot shows the results for</a:t>
            </a:r>
            <a:r>
              <a:rPr lang="en-US" baseline="0" dirty="0" smtClean="0"/>
              <a:t> an Earth and Pulsar term matched filter and an Earth term only matches filter in source localization with a hypothetical PTA.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28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29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3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Ramifications of levels – voting and authorship.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30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31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Add year for Demorest! </a:t>
            </a:r>
            <a:r>
              <a:rPr lang="en-US" dirty="0" err="1" smtClean="0"/>
              <a:t>Deconvolution</a:t>
            </a:r>
            <a:r>
              <a:rPr lang="en-US" baseline="0" dirty="0" smtClean="0"/>
              <a:t> method to remove interstellar scattering delays. </a:t>
            </a:r>
            <a:r>
              <a:rPr lang="en-US" baseline="0" dirty="0" err="1" smtClean="0"/>
              <a:t>Cordes</a:t>
            </a:r>
            <a:r>
              <a:rPr lang="en-US" baseline="0" dirty="0" smtClean="0"/>
              <a:t> and Shannon paper.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32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Add year for Demorest! </a:t>
            </a:r>
            <a:r>
              <a:rPr lang="en-US" dirty="0" err="1" smtClean="0"/>
              <a:t>Deconvolution</a:t>
            </a:r>
            <a:r>
              <a:rPr lang="en-US" baseline="0" dirty="0" smtClean="0"/>
              <a:t> method to remove interstellar scattering delays. </a:t>
            </a:r>
            <a:r>
              <a:rPr lang="en-US" baseline="0" dirty="0" err="1" smtClean="0"/>
              <a:t>Cordes</a:t>
            </a:r>
            <a:r>
              <a:rPr lang="en-US" baseline="0" dirty="0" smtClean="0"/>
              <a:t> and Shannon paper.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33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 smtClean="0">
                <a:latin typeface="Times New Roman" pitchFamily="-101" charset="0"/>
                <a:ea typeface="ＭＳ Ｐゴシック" pitchFamily="-101" charset="-128"/>
                <a:cs typeface="ＭＳ Ｐゴシック" pitchFamily="-101" charset="-128"/>
              </a:rPr>
              <a:t>Note a grant to US colleagues</a:t>
            </a:r>
            <a:endParaRPr lang="en-US" dirty="0">
              <a:latin typeface="Times New Roman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E2032-CCB2-534E-98B8-2B2ACCE9D6F5}" type="slidenum">
              <a:rPr lang="en-US">
                <a:latin typeface="Times New Roman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34</a:t>
            </a:fld>
            <a:endParaRPr lang="en-US">
              <a:latin typeface="Times New Roman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35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36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37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MORE PULSARS!</a:t>
            </a:r>
            <a:r>
              <a:rPr lang="en-US" baseline="0" dirty="0" smtClean="0"/>
              <a:t> Pulsar sharing – how to assess?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38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MORE PULSARS!</a:t>
            </a:r>
            <a:r>
              <a:rPr lang="en-US" baseline="0" dirty="0" smtClean="0"/>
              <a:t> Pulsar sharing – how to assess?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4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45 members.</a:t>
            </a:r>
            <a:r>
              <a:rPr lang="en-US" baseline="0" dirty="0" smtClean="0"/>
              <a:t> </a:t>
            </a:r>
            <a:r>
              <a:rPr lang="en-US" dirty="0" smtClean="0"/>
              <a:t>Large</a:t>
            </a:r>
            <a:r>
              <a:rPr lang="en-US" baseline="0" dirty="0" smtClean="0"/>
              <a:t> but also a broad definition and many students. Apologies </a:t>
            </a:r>
            <a:r>
              <a:rPr lang="en-US" baseline="0" dirty="0" err="1" smtClean="0"/>
              <a:t>NANOGravers</a:t>
            </a:r>
            <a:r>
              <a:rPr lang="en-US" baseline="0" dirty="0" smtClean="0"/>
              <a:t> and note italic members. Some members at non US and Canadian institutions. OK.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5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Put signed </a:t>
            </a:r>
            <a:r>
              <a:rPr lang="en-US" dirty="0" err="1" smtClean="0"/>
              <a:t>MOUs</a:t>
            </a:r>
            <a:r>
              <a:rPr lang="en-US" baseline="0" dirty="0" smtClean="0"/>
              <a:t> here.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6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WHY is this favored? The feeling is that</a:t>
            </a:r>
            <a:r>
              <a:rPr lang="en-US" baseline="0" dirty="0" smtClean="0"/>
              <a:t> lots of people contribute to these papers and this ensure everyone receives credit. We believe it will foster collaboration and also give more credence to these papers.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7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Not official.</a:t>
            </a:r>
            <a:r>
              <a:rPr lang="en-US" baseline="0" dirty="0" smtClean="0"/>
              <a:t> Audrey and me last night.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8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C85E6-58DF-6A4C-B762-E37609078933}" type="slidenum">
              <a:rPr lang="en-GB"/>
              <a:pPr/>
              <a:t>9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7BB55-61F4-7C40-91EE-590E54C7DEF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694F0-C3C5-214E-8405-85219AE170A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FE1E3-7A05-FD45-B01C-FFEC9BF5766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40948-07AC-A742-9DAF-F723E9EFDF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84505-1ACC-4C4F-85FB-CDF82136BA4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B3D63-78CD-2645-8BBA-ACE3AE1A6F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06F0D-FE4D-B24E-B46D-C15270744D0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AD887-6589-BE45-9170-F2188F901A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A655ED-4C94-0645-B467-FABF329B50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2065A-6040-6E4D-9831-725E1223B0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3438E-9653-764E-964A-23773751C1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925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25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925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DD290706-B026-F849-8831-91E6A221438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tiff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5.jpeg"/><Relationship Id="rId5" Type="http://schemas.openxmlformats.org/officeDocument/2006/relationships/image" Target="../media/image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5.jpeg"/><Relationship Id="rId5" Type="http://schemas.openxmlformats.org/officeDocument/2006/relationships/image" Target="../media/image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tiff"/><Relationship Id="rId5" Type="http://schemas.openxmlformats.org/officeDocument/2006/relationships/hyperlink" Target="http://www.cv.nrao.edu/~pdemores/nanograv_data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3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6.jpe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9.tiff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2.tiff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5.png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6.tiff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8.jpeg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hyperlink" Target="https://sourceforge.net/projects/nanosoft/" TargetMode="External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6.png"/><Relationship Id="rId8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5.jpeg"/><Relationship Id="rId5" Type="http://schemas.openxmlformats.org/officeDocument/2006/relationships/image" Target="../media/image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49.png"/><Relationship Id="rId5" Type="http://schemas.openxmlformats.org/officeDocument/2006/relationships/image" Target="../media/image1.jpeg"/><Relationship Id="rId6" Type="http://schemas.openxmlformats.org/officeDocument/2006/relationships/image" Target="../media/image15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2.jpe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jpeg"/><Relationship Id="rId8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1.png"/><Relationship Id="rId5" Type="http://schemas.openxmlformats.org/officeDocument/2006/relationships/image" Target="../media/image6.jpe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715000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D120A7"/>
                </a:solidFill>
                <a:latin typeface="Helvetica"/>
              </a:rPr>
              <a:t>Maura McLaughlin</a:t>
            </a:r>
          </a:p>
          <a:p>
            <a:pPr algn="ctr"/>
            <a:r>
              <a:rPr lang="en-US" sz="2000" dirty="0" smtClean="0">
                <a:solidFill>
                  <a:srgbClr val="D120A7"/>
                </a:solidFill>
                <a:latin typeface="Helvetica"/>
              </a:rPr>
              <a:t>West Virginia University</a:t>
            </a:r>
            <a:endParaRPr lang="en-US" sz="2000" dirty="0">
              <a:solidFill>
                <a:srgbClr val="D120A7"/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pic>
        <p:nvPicPr>
          <p:cNvPr id="9" name="Picture 8" descr="nanograv workshop feb 8_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371600"/>
            <a:ext cx="6534912" cy="4340352"/>
          </a:xfrm>
          <a:prstGeom prst="rect">
            <a:avLst/>
          </a:prstGeom>
        </p:spPr>
      </p:pic>
      <p:pic>
        <p:nvPicPr>
          <p:cNvPr id="10" name="Picture 9" descr="nsf1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0"/>
            <a:ext cx="904836" cy="910066"/>
          </a:xfrm>
          <a:prstGeom prst="rect">
            <a:avLst/>
          </a:prstGeom>
        </p:spPr>
      </p:pic>
      <p:pic>
        <p:nvPicPr>
          <p:cNvPr id="11" name="Picture 10" descr="nserc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0"/>
            <a:ext cx="1524000" cy="675640"/>
          </a:xfrm>
          <a:prstGeom prst="rect">
            <a:avLst/>
          </a:prstGeom>
        </p:spPr>
      </p:pic>
      <p:pic>
        <p:nvPicPr>
          <p:cNvPr id="12" name="Picture 11" descr="nrao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0"/>
            <a:ext cx="990600" cy="990600"/>
          </a:xfrm>
          <a:prstGeom prst="rect">
            <a:avLst/>
          </a:prstGeom>
        </p:spPr>
      </p:pic>
      <p:pic>
        <p:nvPicPr>
          <p:cNvPr id="13" name="Picture 12" descr="arecibo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0"/>
            <a:ext cx="990598" cy="1012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Organization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600" y="5257800"/>
            <a:ext cx="952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120A7"/>
                </a:solidFill>
                <a:latin typeface="Helvetica"/>
              </a:rPr>
              <a:t>Advisory Board consists of six eternal experts.</a:t>
            </a:r>
            <a:endParaRPr lang="en-US" dirty="0">
              <a:solidFill>
                <a:srgbClr val="D120A7"/>
              </a:solidFill>
              <a:latin typeface="Helvetica"/>
            </a:endParaRPr>
          </a:p>
        </p:txBody>
      </p:sp>
      <p:pic>
        <p:nvPicPr>
          <p:cNvPr id="14" name="Picture 13" descr="pire_f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762000"/>
            <a:ext cx="1841500" cy="1157514"/>
          </a:xfrm>
          <a:prstGeom prst="rect">
            <a:avLst/>
          </a:prstGeom>
        </p:spPr>
      </p:pic>
      <p:pic>
        <p:nvPicPr>
          <p:cNvPr id="15" name="Picture 14" descr="nsf1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972785" cy="978408"/>
          </a:xfrm>
          <a:prstGeom prst="rect">
            <a:avLst/>
          </a:prstGeom>
        </p:spPr>
      </p:pic>
      <p:pic>
        <p:nvPicPr>
          <p:cNvPr id="11" name="Picture 10" descr="nanoorg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90299"/>
            <a:ext cx="9144000" cy="307740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 noChangeAspect="1"/>
          </p:cNvCxnSpPr>
          <p:nvPr/>
        </p:nvCxnSpPr>
        <p:spPr bwMode="auto">
          <a:xfrm rot="16200000" flipV="1">
            <a:off x="1739900" y="3822700"/>
            <a:ext cx="2133600" cy="889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D120A7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Organization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120A7"/>
                </a:solidFill>
                <a:latin typeface="Helvetica"/>
              </a:rPr>
              <a:t>Lisa </a:t>
            </a:r>
            <a:r>
              <a:rPr lang="en-US" dirty="0" err="1" smtClean="0">
                <a:solidFill>
                  <a:srgbClr val="D120A7"/>
                </a:solidFill>
                <a:latin typeface="Helvetica"/>
              </a:rPr>
              <a:t>Kohne</a:t>
            </a:r>
            <a:r>
              <a:rPr lang="en-US" dirty="0" smtClean="0">
                <a:solidFill>
                  <a:srgbClr val="D120A7"/>
                </a:solidFill>
                <a:latin typeface="Helvetica"/>
              </a:rPr>
              <a:t> evaluates our organization, milestones, and meetings.</a:t>
            </a:r>
            <a:endParaRPr lang="en-US" dirty="0">
              <a:solidFill>
                <a:srgbClr val="D120A7"/>
              </a:solidFill>
              <a:latin typeface="Helvetica"/>
            </a:endParaRPr>
          </a:p>
        </p:txBody>
      </p:sp>
      <p:pic>
        <p:nvPicPr>
          <p:cNvPr id="20" name="Picture 19" descr="pire_f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762000"/>
            <a:ext cx="1841500" cy="1157514"/>
          </a:xfrm>
          <a:prstGeom prst="rect">
            <a:avLst/>
          </a:prstGeom>
        </p:spPr>
      </p:pic>
      <p:pic>
        <p:nvPicPr>
          <p:cNvPr id="21" name="Picture 20" descr="nsf1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972785" cy="978408"/>
          </a:xfrm>
          <a:prstGeom prst="rect">
            <a:avLst/>
          </a:prstGeom>
        </p:spPr>
      </p:pic>
      <p:pic>
        <p:nvPicPr>
          <p:cNvPr id="11" name="Picture 10" descr="nanoorg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90299"/>
            <a:ext cx="9144000" cy="307740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 noChangeAspect="1"/>
          </p:cNvCxnSpPr>
          <p:nvPr/>
        </p:nvCxnSpPr>
        <p:spPr bwMode="auto">
          <a:xfrm rot="5400000" flipH="1" flipV="1">
            <a:off x="6248400" y="4114800"/>
            <a:ext cx="1828800" cy="76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D120A7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685800" y="381000"/>
            <a:ext cx="5638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Science Working Groups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10" name="Picture 9" descr="nanoorg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0299"/>
            <a:ext cx="9144000" cy="307740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0" y="3124200"/>
            <a:ext cx="5715000" cy="2209800"/>
          </a:xfrm>
          <a:prstGeom prst="ellipse">
            <a:avLst/>
          </a:pr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Instrumentation: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GASP (2004 – 2011)				- Mark4 &amp; ABPP (1998 – 2005)</a:t>
            </a: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GUPPI (2011 – present)			- ASP (2004 – 2012)</a:t>
            </a:r>
          </a:p>
          <a:p>
            <a:pPr lvl="8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			- WAPP (2004 – 2012)</a:t>
            </a:r>
          </a:p>
          <a:p>
            <a:pPr lvl="8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			- PUPPI (2012 – present) 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Timing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pic>
        <p:nvPicPr>
          <p:cNvPr id="7" name="Picture 6" descr="gbt.jpg"/>
          <p:cNvPicPr>
            <a:picLocks noChangeAspect="1"/>
          </p:cNvPicPr>
          <p:nvPr/>
        </p:nvPicPr>
        <p:blipFill>
          <a:blip r:embed="rId4"/>
          <a:srcRect l="18045" t="24828" r="27068" b="11285"/>
          <a:stretch>
            <a:fillRect/>
          </a:stretch>
        </p:blipFill>
        <p:spPr>
          <a:xfrm>
            <a:off x="685800" y="1828800"/>
            <a:ext cx="2981447" cy="2774498"/>
          </a:xfrm>
          <a:prstGeom prst="rect">
            <a:avLst/>
          </a:prstGeom>
        </p:spPr>
      </p:pic>
      <p:pic>
        <p:nvPicPr>
          <p:cNvPr id="10" name="Picture 9" descr="arecibo.jpg"/>
          <p:cNvPicPr>
            <a:picLocks noChangeAspect="1"/>
          </p:cNvPicPr>
          <p:nvPr/>
        </p:nvPicPr>
        <p:blipFill>
          <a:blip r:embed="rId5"/>
          <a:srcRect l="10381" t="16402" r="10381" b="16402"/>
          <a:stretch>
            <a:fillRect/>
          </a:stretch>
        </p:blipFill>
        <p:spPr>
          <a:xfrm>
            <a:off x="5410200" y="1447800"/>
            <a:ext cx="3135000" cy="3364997"/>
          </a:xfrm>
          <a:prstGeom prst="rect">
            <a:avLst/>
          </a:prstGeom>
        </p:spPr>
      </p:pic>
      <p:pic>
        <p:nvPicPr>
          <p:cNvPr id="9" name="Picture 8" descr="1937_pupp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38797"/>
            <a:ext cx="4496485" cy="56192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7000" y="61722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CCFF"/>
                </a:solidFill>
                <a:latin typeface="Helvetica"/>
              </a:rPr>
              <a:t>P. Demorest</a:t>
            </a:r>
          </a:p>
          <a:p>
            <a:endParaRPr 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Instrumentation: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GASP (2004 – 2011)				- Mark4 &amp; ABPP (1998 –</a:t>
            </a: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GUPPI (2011 – present)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  factor of 2-3 improvement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  in timing precision!			</a:t>
            </a:r>
          </a:p>
          <a:p>
            <a:pPr lvl="8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		</a:t>
            </a:r>
          </a:p>
          <a:p>
            <a:pPr lvl="8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			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Timing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pic>
        <p:nvPicPr>
          <p:cNvPr id="7" name="Picture 6" descr="gbt.jpg"/>
          <p:cNvPicPr>
            <a:picLocks noChangeAspect="1"/>
          </p:cNvPicPr>
          <p:nvPr/>
        </p:nvPicPr>
        <p:blipFill>
          <a:blip r:embed="rId4"/>
          <a:srcRect l="18045" t="24828" r="27068" b="11285"/>
          <a:stretch>
            <a:fillRect/>
          </a:stretch>
        </p:blipFill>
        <p:spPr>
          <a:xfrm>
            <a:off x="685800" y="1828800"/>
            <a:ext cx="2981447" cy="27744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17" name="Picture 20"/>
          <p:cNvPicPr>
            <a:picLocks noChangeAspect="1"/>
          </p:cNvPicPr>
          <p:nvPr/>
        </p:nvPicPr>
        <p:blipFill>
          <a:blip r:embed="rId5"/>
          <a:srcRect t="5209" r="3699"/>
          <a:stretch>
            <a:fillRect/>
          </a:stretch>
        </p:blipFill>
        <p:spPr bwMode="auto">
          <a:xfrm>
            <a:off x="5105400" y="1371599"/>
            <a:ext cx="3775075" cy="480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5334000" y="14478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CCFF"/>
                </a:solidFill>
                <a:latin typeface="Helvetica"/>
              </a:rPr>
              <a:t>S. Ransom</a:t>
            </a:r>
          </a:p>
          <a:p>
            <a:endParaRPr 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52400"/>
            <a:ext cx="3093720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Current Observations: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Observing 35 pulsars (19 with AO and 18     with GBT)</a:t>
            </a:r>
          </a:p>
          <a:p>
            <a:pPr>
              <a:buFontTx/>
              <a:buChar char="-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GBT every 20 days at 800/1400 MHz</a:t>
            </a:r>
          </a:p>
          <a:p>
            <a:pPr>
              <a:buFontTx/>
              <a:buChar char="-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AO monthly at two of 327/430/1400/2350 MHz</a:t>
            </a:r>
          </a:p>
          <a:p>
            <a:pPr>
              <a:buFontTx/>
              <a:buChar char="-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At 18 hr/epoch on each telescope, total of 540 hours per year (plus more hours for additional pulsars!) </a:t>
            </a:r>
          </a:p>
          <a:p>
            <a:pPr>
              <a:buFontTx/>
              <a:buChar char="-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Timing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12" name="Picture 11" descr="nanosources.tiff"/>
          <p:cNvPicPr>
            <a:picLocks noChangeAspect="1"/>
          </p:cNvPicPr>
          <p:nvPr/>
        </p:nvPicPr>
        <p:blipFill>
          <a:blip r:embed="rId4"/>
          <a:srcRect l="2738" r="6844" b="1895"/>
          <a:stretch>
            <a:fillRect/>
          </a:stretch>
        </p:blipFill>
        <p:spPr>
          <a:xfrm>
            <a:off x="2895600" y="1143000"/>
            <a:ext cx="6040071" cy="2367269"/>
          </a:xfrm>
          <a:prstGeom prst="rect">
            <a:avLst/>
          </a:prstGeom>
        </p:spPr>
      </p:pic>
      <p:pic>
        <p:nvPicPr>
          <p:cNvPr id="28" name="Picture 27" descr="nanoaitoff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733800"/>
            <a:ext cx="5562600" cy="2763263"/>
          </a:xfrm>
          <a:prstGeom prst="rect">
            <a:avLst/>
          </a:prstGeom>
        </p:spPr>
      </p:pic>
      <p:grpSp>
        <p:nvGrpSpPr>
          <p:cNvPr id="29" name="Group 23"/>
          <p:cNvGrpSpPr>
            <a:grpSpLocks/>
          </p:cNvGrpSpPr>
          <p:nvPr/>
        </p:nvGrpSpPr>
        <p:grpSpPr bwMode="auto">
          <a:xfrm>
            <a:off x="0" y="5486400"/>
            <a:ext cx="3251201" cy="993577"/>
            <a:chOff x="6148914" y="26013734"/>
            <a:chExt cx="4549424" cy="1434880"/>
          </a:xfrm>
        </p:grpSpPr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9667609" y="26013734"/>
              <a:ext cx="1030729" cy="44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D120A7"/>
                  </a:solidFill>
                  <a:latin typeface="Helvetica" pitchFamily="-101" charset="0"/>
                </a:rPr>
                <a:t>GBT</a:t>
              </a:r>
            </a:p>
          </p:txBody>
        </p:sp>
        <p:sp>
          <p:nvSpPr>
            <p:cNvPr id="31" name="AutoShape 28"/>
            <p:cNvSpPr>
              <a:spLocks noChangeArrowheads="1"/>
            </p:cNvSpPr>
            <p:nvPr/>
          </p:nvSpPr>
          <p:spPr bwMode="auto">
            <a:xfrm>
              <a:off x="9170017" y="26742775"/>
              <a:ext cx="151055" cy="151311"/>
            </a:xfrm>
            <a:prstGeom prst="star5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9931957" y="26742784"/>
              <a:ext cx="184375" cy="185701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33" name="AutoShape 32"/>
            <p:cNvSpPr>
              <a:spLocks noChangeArrowheads="1"/>
            </p:cNvSpPr>
            <p:nvPr/>
          </p:nvSpPr>
          <p:spPr bwMode="auto">
            <a:xfrm>
              <a:off x="9170017" y="26437869"/>
              <a:ext cx="151055" cy="151311"/>
            </a:xfrm>
            <a:prstGeom prst="star5">
              <a:avLst/>
            </a:prstGeom>
            <a:noFill/>
            <a:ln w="19050">
              <a:solidFill>
                <a:srgbClr val="6600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8921219" y="26013734"/>
              <a:ext cx="1057386" cy="44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 smtClean="0">
                  <a:solidFill>
                    <a:srgbClr val="D120A7"/>
                  </a:solidFill>
                  <a:latin typeface="Helvetica" pitchFamily="-101" charset="0"/>
                </a:rPr>
                <a:t>AO</a:t>
              </a:r>
              <a:endParaRPr lang="en-US" sz="1400" dirty="0">
                <a:solidFill>
                  <a:srgbClr val="D120A7"/>
                </a:solidFill>
                <a:latin typeface="Helvetica" pitchFamily="-101" charset="0"/>
              </a:endParaRPr>
            </a:p>
          </p:txBody>
        </p:sp>
        <p:sp>
          <p:nvSpPr>
            <p:cNvPr id="35" name="Oval 36"/>
            <p:cNvSpPr>
              <a:spLocks noChangeArrowheads="1"/>
            </p:cNvSpPr>
            <p:nvPr/>
          </p:nvSpPr>
          <p:spPr bwMode="auto">
            <a:xfrm>
              <a:off x="9931957" y="26437869"/>
              <a:ext cx="184375" cy="185700"/>
            </a:xfrm>
            <a:prstGeom prst="ellipse">
              <a:avLst/>
            </a:prstGeom>
            <a:noFill/>
            <a:ln w="19050">
              <a:solidFill>
                <a:srgbClr val="660066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36" name="Text Box 27"/>
            <p:cNvSpPr txBox="1">
              <a:spLocks noChangeArrowheads="1"/>
            </p:cNvSpPr>
            <p:nvPr/>
          </p:nvSpPr>
          <p:spPr bwMode="auto">
            <a:xfrm>
              <a:off x="6148915" y="26674002"/>
              <a:ext cx="3654199" cy="44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D120A7"/>
                  </a:solidFill>
                  <a:latin typeface="Helvetica" pitchFamily="-101" charset="0"/>
                </a:rPr>
                <a:t>Pulsars added ~2009</a:t>
              </a:r>
            </a:p>
          </p:txBody>
        </p:sp>
        <p:sp>
          <p:nvSpPr>
            <p:cNvPr id="37" name="Text Box 33"/>
            <p:cNvSpPr txBox="1">
              <a:spLocks noChangeArrowheads="1"/>
            </p:cNvSpPr>
            <p:nvPr/>
          </p:nvSpPr>
          <p:spPr bwMode="auto">
            <a:xfrm>
              <a:off x="6148914" y="26343874"/>
              <a:ext cx="3734171" cy="44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D120A7"/>
                  </a:solidFill>
                  <a:latin typeface="Helvetica" pitchFamily="-101" charset="0"/>
                </a:rPr>
                <a:t>Observed since </a:t>
              </a:r>
              <a:r>
                <a:rPr lang="en-US" sz="1400" dirty="0" smtClean="0">
                  <a:solidFill>
                    <a:srgbClr val="D120A7"/>
                  </a:solidFill>
                  <a:latin typeface="Helvetica" pitchFamily="-101" charset="0"/>
                </a:rPr>
                <a:t>2005</a:t>
              </a:r>
              <a:endParaRPr lang="en-US" sz="1400" dirty="0">
                <a:solidFill>
                  <a:srgbClr val="D120A7"/>
                </a:solidFill>
                <a:latin typeface="Helvetica" pitchFamily="-101" charset="0"/>
              </a:endParaRPr>
            </a:p>
          </p:txBody>
        </p:sp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6148915" y="27004136"/>
              <a:ext cx="3654199" cy="44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D120A7"/>
                  </a:solidFill>
                  <a:latin typeface="Helvetica" pitchFamily="-101" charset="0"/>
                </a:rPr>
                <a:t>Pulsars added ~2011</a:t>
              </a:r>
            </a:p>
          </p:txBody>
        </p:sp>
        <p:sp>
          <p:nvSpPr>
            <p:cNvPr id="40" name="AutoShape 32"/>
            <p:cNvSpPr>
              <a:spLocks noChangeArrowheads="1"/>
            </p:cNvSpPr>
            <p:nvPr/>
          </p:nvSpPr>
          <p:spPr bwMode="auto">
            <a:xfrm>
              <a:off x="9170017" y="27020189"/>
              <a:ext cx="151055" cy="153603"/>
            </a:xfrm>
            <a:prstGeom prst="star5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41" name="Oval 36"/>
            <p:cNvSpPr>
              <a:spLocks noChangeArrowheads="1"/>
            </p:cNvSpPr>
            <p:nvPr/>
          </p:nvSpPr>
          <p:spPr bwMode="auto">
            <a:xfrm>
              <a:off x="9931957" y="27020189"/>
              <a:ext cx="184375" cy="1857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Timing 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17" name="Picture 16" descr="paultable2.tiff"/>
          <p:cNvPicPr>
            <a:picLocks noChangeAspect="1"/>
          </p:cNvPicPr>
          <p:nvPr/>
        </p:nvPicPr>
        <p:blipFill>
          <a:blip r:embed="rId4"/>
          <a:srcRect t="1084" b="1084"/>
          <a:stretch>
            <a:fillRect/>
          </a:stretch>
        </p:blipFill>
        <p:spPr>
          <a:xfrm>
            <a:off x="457200" y="2057400"/>
            <a:ext cx="8242300" cy="412498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 bwMode="auto">
          <a:xfrm>
            <a:off x="7772400" y="4191000"/>
            <a:ext cx="609600" cy="304800"/>
          </a:xfrm>
          <a:prstGeom prst="ellipse">
            <a:avLst/>
          </a:prstGeom>
          <a:solidFill>
            <a:schemeClr val="accent1">
              <a:alpha val="4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772400" y="4953000"/>
            <a:ext cx="609600" cy="304800"/>
          </a:xfrm>
          <a:prstGeom prst="ellipse">
            <a:avLst/>
          </a:prstGeom>
          <a:solidFill>
            <a:schemeClr val="accent1">
              <a:alpha val="4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4572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Demorest et al. (2012) on &gt; 5 years of ASP and GASP data for 17 pulsars.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19200" y="1600200"/>
            <a:ext cx="6006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chemeClr val="tx2"/>
                </a:solidFill>
                <a:latin typeface="Helvetica"/>
                <a:hlinkClick r:id="rId5"/>
              </a:rPr>
              <a:t>http://www.cv.nrao.edu/~pdemores/nanograv_data/</a:t>
            </a:r>
            <a:endParaRPr lang="en-US" sz="2000" dirty="0">
              <a:solidFill>
                <a:schemeClr val="tx2"/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27" name="TextBox 8"/>
          <p:cNvSpPr txBox="1">
            <a:spLocks noChangeArrowheads="1"/>
          </p:cNvSpPr>
          <p:nvPr/>
        </p:nvSpPr>
        <p:spPr bwMode="auto">
          <a:xfrm>
            <a:off x="6858000" y="1676400"/>
            <a:ext cx="19415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J1713+0747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0" y="2133600"/>
            <a:ext cx="3505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30 ns RMS</a:t>
            </a:r>
          </a:p>
          <a:p>
            <a:endParaRPr lang="en-US" dirty="0" smtClean="0"/>
          </a:p>
        </p:txBody>
      </p:sp>
      <p:pic>
        <p:nvPicPr>
          <p:cNvPr id="13" name="Picture 12" descr="1713resids.tiff"/>
          <p:cNvPicPr>
            <a:picLocks noChangeAspect="1"/>
          </p:cNvPicPr>
          <p:nvPr/>
        </p:nvPicPr>
        <p:blipFill>
          <a:blip r:embed="rId3"/>
          <a:srcRect l="2590" r="1295"/>
          <a:stretch>
            <a:fillRect/>
          </a:stretch>
        </p:blipFill>
        <p:spPr>
          <a:xfrm>
            <a:off x="-9144" y="1447800"/>
            <a:ext cx="6786880" cy="1625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34200" y="5334000"/>
            <a:ext cx="3505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1.5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Lucida Grande"/>
                <a:cs typeface="Lucida Grande"/>
              </a:rPr>
              <a:t>μs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Lucida Grande"/>
                <a:cs typeface="Lucida Grande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RMS</a:t>
            </a:r>
          </a:p>
          <a:p>
            <a:endParaRPr lang="en-US" dirty="0" smtClean="0"/>
          </a:p>
        </p:txBody>
      </p:sp>
      <p:pic>
        <p:nvPicPr>
          <p:cNvPr id="18" name="Picture 17" descr="1643resids.tiff"/>
          <p:cNvPicPr>
            <a:picLocks noChangeAspect="1"/>
          </p:cNvPicPr>
          <p:nvPr/>
        </p:nvPicPr>
        <p:blipFill>
          <a:blip r:embed="rId4"/>
          <a:srcRect l="2353" t="5143" r="10000"/>
          <a:stretch>
            <a:fillRect/>
          </a:stretch>
        </p:blipFill>
        <p:spPr>
          <a:xfrm>
            <a:off x="-36576" y="4648200"/>
            <a:ext cx="6812280" cy="1686557"/>
          </a:xfrm>
          <a:prstGeom prst="rect">
            <a:avLst/>
          </a:prstGeom>
        </p:spPr>
      </p:pic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6934200" y="4876800"/>
            <a:ext cx="18104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J1643-1224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pic>
        <p:nvPicPr>
          <p:cNvPr id="21" name="Picture 20" descr="1012resids.tiff"/>
          <p:cNvPicPr>
            <a:picLocks noChangeAspect="1"/>
          </p:cNvPicPr>
          <p:nvPr/>
        </p:nvPicPr>
        <p:blipFill>
          <a:blip r:embed="rId5"/>
          <a:srcRect t="6626" r="4235"/>
          <a:stretch>
            <a:fillRect/>
          </a:stretch>
        </p:blipFill>
        <p:spPr>
          <a:xfrm>
            <a:off x="-228600" y="3048000"/>
            <a:ext cx="7005337" cy="1637304"/>
          </a:xfrm>
          <a:prstGeom prst="rect">
            <a:avLst/>
          </a:prstGeom>
        </p:spPr>
      </p:pic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6934200" y="3276600"/>
            <a:ext cx="188765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J1012+5307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280 ns RMS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2286000"/>
            <a:ext cx="3048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-152400" y="4038600"/>
            <a:ext cx="3048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5867400"/>
            <a:ext cx="4572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4572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Demorest et al. (2012) on &gt; 5 years of ASP and GASP data for 17 pulsars. </a:t>
            </a:r>
          </a:p>
        </p:txBody>
      </p:sp>
      <p:sp>
        <p:nvSpPr>
          <p:cNvPr id="30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Timing </a:t>
            </a:r>
          </a:p>
        </p:txBody>
      </p:sp>
      <p:pic>
        <p:nvPicPr>
          <p:cNvPr id="26" name="Picture 25" descr="NanogravLogoBoxWe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Timing 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11" name="Picture 10" descr="1713singlepuls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981200"/>
            <a:ext cx="4114801" cy="272494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4800" y="4724400"/>
            <a:ext cx="30262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Single-pulsar limit of</a:t>
            </a: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h</a:t>
            </a:r>
            <a:r>
              <a:rPr lang="en-US" sz="2000" baseline="-25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c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&lt;  1.1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x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10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-14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f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=1 yr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-1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pic>
        <p:nvPicPr>
          <p:cNvPr id="18" name="Picture 17" descr="demorestcorr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981200"/>
            <a:ext cx="3927919" cy="270424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048000" y="4724400"/>
            <a:ext cx="5638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	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Hellings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and Downs limit  		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h</a:t>
            </a:r>
            <a:r>
              <a:rPr lang="en-US" sz="2000" baseline="-25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c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&lt;  7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x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10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-15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f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=1 yr</a:t>
            </a:r>
            <a:r>
              <a:rPr lang="en-US" sz="20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-1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)  </a:t>
            </a:r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0" y="4572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Demorest et al. (2012) on &gt; 5 years of ASP and GASP data for 17 pulsars.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57912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Paul’s talks for details of analysis and astrophysical implications.</a:t>
            </a:r>
            <a:endParaRPr lang="en-US" sz="2000" dirty="0">
              <a:solidFill>
                <a:schemeClr val="tx2"/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Current projects: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- "final reduction" of historic data</a:t>
            </a: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Timing 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7" name="Picture 6" descr="respl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819400"/>
            <a:ext cx="8606116" cy="205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6600" y="4876800"/>
            <a:ext cx="2351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CCFF"/>
                </a:solidFill>
                <a:latin typeface="Helvetica"/>
              </a:rPr>
              <a:t>Zhu et al. in preparation</a:t>
            </a:r>
          </a:p>
          <a:p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2743200" y="2362200"/>
            <a:ext cx="83820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19 years of J1713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+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0747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pic>
        <p:nvPicPr>
          <p:cNvPr id="11" name="Picture 5" descr="weiwei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5105400"/>
            <a:ext cx="1347788" cy="133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1371600"/>
            <a:ext cx="3429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Who are we?</a:t>
            </a: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Policies and Organization</a:t>
            </a: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Science</a:t>
            </a: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International Education</a:t>
            </a: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Outreach</a:t>
            </a: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Summary and the Future</a:t>
            </a:r>
          </a:p>
          <a:p>
            <a:pPr>
              <a:buFont typeface="Wingdings" charset="2"/>
              <a:buChar char="§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Wingdings" charset="2"/>
              <a:buChar char="§"/>
            </a:pPr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2133600" y="2286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dirty="0" smtClean="0">
                <a:solidFill>
                  <a:srgbClr val="D120A7"/>
                </a:solidFill>
                <a:effectLst/>
                <a:latin typeface="Helvetica"/>
                <a:ea typeface="ＭＳ Ｐゴシック" charset="-128"/>
                <a:cs typeface="ＭＳ Ｐゴシック" charset="-128"/>
              </a:rPr>
              <a:t>Outline</a:t>
            </a:r>
            <a:endParaRPr kumimoji="0" lang="en-US" sz="3000" b="0" i="0" u="none" strike="noStrike" kern="0" cap="none" spc="0" normalizeH="0" noProof="0" dirty="0" smtClean="0">
              <a:ln>
                <a:noFill/>
              </a:ln>
              <a:solidFill>
                <a:srgbClr val="D120A7"/>
              </a:solidFill>
              <a:effectLst/>
              <a:uLnTx/>
              <a:uFillTx/>
              <a:latin typeface="Helvetica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7" name="Picture 6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pic>
        <p:nvPicPr>
          <p:cNvPr id="8" name="Picture 7" descr="gbt.jpg"/>
          <p:cNvPicPr>
            <a:picLocks noChangeAspect="1"/>
          </p:cNvPicPr>
          <p:nvPr/>
        </p:nvPicPr>
        <p:blipFill>
          <a:blip r:embed="rId4"/>
          <a:srcRect l="18045" t="22571" r="18045" b="11285"/>
          <a:stretch>
            <a:fillRect/>
          </a:stretch>
        </p:blipFill>
        <p:spPr>
          <a:xfrm>
            <a:off x="6629400" y="1524000"/>
            <a:ext cx="2315631" cy="1916068"/>
          </a:xfrm>
          <a:prstGeom prst="rect">
            <a:avLst/>
          </a:prstGeom>
        </p:spPr>
      </p:pic>
      <p:pic>
        <p:nvPicPr>
          <p:cNvPr id="9" name="Picture 8" descr="arecibo.jpg"/>
          <p:cNvPicPr>
            <a:picLocks noChangeAspect="1"/>
          </p:cNvPicPr>
          <p:nvPr/>
        </p:nvPicPr>
        <p:blipFill>
          <a:blip r:embed="rId5"/>
          <a:srcRect l="20761" t="32805" r="20761" b="32805"/>
          <a:stretch>
            <a:fillRect/>
          </a:stretch>
        </p:blipFill>
        <p:spPr>
          <a:xfrm>
            <a:off x="3733800" y="1524000"/>
            <a:ext cx="2575563" cy="1917187"/>
          </a:xfrm>
          <a:prstGeom prst="rect">
            <a:avLst/>
          </a:prstGeom>
        </p:spPr>
      </p:pic>
      <p:pic>
        <p:nvPicPr>
          <p:cNvPr id="10" name="Picture 9" descr="1937_pupp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3657600"/>
            <a:ext cx="2286000" cy="2856787"/>
          </a:xfrm>
          <a:prstGeom prst="rect">
            <a:avLst/>
          </a:prstGeom>
        </p:spPr>
      </p:pic>
      <p:pic>
        <p:nvPicPr>
          <p:cNvPr id="11" name="Picture 10" descr="demorestcorr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114800"/>
            <a:ext cx="2743200" cy="188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Current projects: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- "final reduction" of historic data </a:t>
            </a:r>
            <a:endParaRPr lang="en-US" sz="2000" dirty="0" smtClean="0"/>
          </a:p>
          <a:p>
            <a:r>
              <a:rPr lang="en-US" sz="2000" dirty="0" smtClean="0"/>
              <a:t>	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reduction of WAPP data (non-coherent but wider band)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	(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Joe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Swiggum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! Results look promising so far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).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Timing 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9" name="Picture 8" descr="jo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447800"/>
            <a:ext cx="1346200" cy="1343571"/>
          </a:xfrm>
          <a:prstGeom prst="rect">
            <a:avLst/>
          </a:prstGeom>
        </p:spPr>
      </p:pic>
      <p:pic>
        <p:nvPicPr>
          <p:cNvPr id="10" name="Picture 9" descr="171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048000"/>
            <a:ext cx="4038600" cy="3268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Current projects: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- "final reduction" of historic data </a:t>
            </a:r>
            <a:endParaRPr lang="en-US" sz="2000" dirty="0" smtClean="0"/>
          </a:p>
          <a:p>
            <a:r>
              <a:rPr lang="en-US" sz="2000" dirty="0" smtClean="0"/>
              <a:t>	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-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reduction of WAPP data (non-coherent but wider band)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- full calibration of ASP/GASP data (Mueller matrices)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 	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- polarization calibration of PUPPI/GUPPI data</a:t>
            </a:r>
          </a:p>
          <a:p>
            <a:r>
              <a:rPr lang="en-US" sz="2000" dirty="0" smtClean="0"/>
              <a:t>	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- accounting for profile evolution with frequency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- measuring "local" DM as part of fit (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UVA student Tim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Pennucci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!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)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- measuring Shapiro delay for circular binaries</a:t>
            </a: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Timing 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7" name="Picture 5" descr="smallpic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7620000" y="2819400"/>
            <a:ext cx="1204912" cy="125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304800" y="228600"/>
            <a:ext cx="9144000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Identify components of variance and then associate them with astrophysical and instrumental causes.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White noise: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ＭＳ Ｐゴシック" pitchFamily="-101" charset="-128"/>
              </a:rPr>
              <a:t>Radiometer, Scintillation, Jitter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Red noise: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ＭＳ Ｐゴシック" pitchFamily="-101" charset="-128"/>
              </a:rPr>
              <a:t>Spin/torque, Orbital, Scattering</a:t>
            </a: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Non-white, non-red: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ＭＳ Ｐゴシック" pitchFamily="-101" charset="-128"/>
              </a:rPr>
              <a:t> Ephemerides, Instrumental polarization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ＭＳ Ｐゴシック" pitchFamily="-101" charset="-128"/>
            </a:endParaRP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Noise Budgets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9" name="Picture 8" descr="cs1937.tiff"/>
          <p:cNvPicPr>
            <a:picLocks noChangeAspect="1"/>
          </p:cNvPicPr>
          <p:nvPr/>
        </p:nvPicPr>
        <p:blipFill>
          <a:blip r:embed="rId4"/>
          <a:srcRect l="3564" t="3673" r="3564"/>
          <a:stretch>
            <a:fillRect/>
          </a:stretch>
        </p:blipFill>
        <p:spPr>
          <a:xfrm>
            <a:off x="304800" y="3276600"/>
            <a:ext cx="3066600" cy="30862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5943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Shannon and </a:t>
            </a:r>
            <a:r>
              <a:rPr lang="en-US" sz="1200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Cordes</a:t>
            </a:r>
            <a:r>
              <a:rPr lang="en-US" sz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 2010</a:t>
            </a:r>
            <a:endParaRPr lang="en-US" sz="12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3200400"/>
            <a:ext cx="3026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See Jim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Cordes</a:t>
            </a:r>
            <a:r>
              <a:rPr lang="en-US" sz="2000" dirty="0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’ talk and </a:t>
            </a:r>
          </a:p>
          <a:p>
            <a:r>
              <a:rPr lang="en-US" sz="2000" dirty="0" err="1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Delphine</a:t>
            </a:r>
            <a:r>
              <a:rPr lang="en-US" sz="2000" dirty="0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Perrodin’s</a:t>
            </a:r>
            <a:r>
              <a:rPr lang="en-US" sz="2000" dirty="0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 talk!</a:t>
            </a:r>
            <a:endParaRPr lang="en-US" sz="2000" dirty="0"/>
          </a:p>
        </p:txBody>
      </p:sp>
      <p:pic>
        <p:nvPicPr>
          <p:cNvPr id="12" name="Picture 11" descr="delphin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4495800"/>
            <a:ext cx="1797050" cy="1840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Noise Budgets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6096000"/>
            <a:ext cx="2009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See Jim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Cordes</a:t>
            </a:r>
            <a:endParaRPr lang="en-US" sz="2000" dirty="0"/>
          </a:p>
        </p:txBody>
      </p:sp>
      <p:pic>
        <p:nvPicPr>
          <p:cNvPr id="14" name="Content Placeholder 3" descr="snr_ts_smoothing_non_GWs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838200"/>
            <a:ext cx="7086600" cy="53518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David Nice will discuss DM correction scheme for Demorest et al. 2012.</a:t>
            </a:r>
          </a:p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Exploring covariance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between DM determination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method and timing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params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.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Tim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Dolch’s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 talk! </a:t>
            </a:r>
          </a:p>
          <a:p>
            <a:endParaRPr lang="en-US" dirty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5334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Interstellar Medium Mitigation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9" name="Picture 8" descr="timdolch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352800"/>
            <a:ext cx="871933" cy="1225550"/>
          </a:xfrm>
          <a:prstGeom prst="rect">
            <a:avLst/>
          </a:prstGeom>
        </p:spPr>
      </p:pic>
      <p:pic>
        <p:nvPicPr>
          <p:cNvPr id="10" name="Picture 4" descr="res1855_nodm"/>
          <p:cNvPicPr preferRelativeResize="0">
            <a:picLocks noChangeArrowheads="1"/>
          </p:cNvPicPr>
          <p:nvPr/>
        </p:nvPicPr>
        <p:blipFill>
          <a:blip r:embed="rId5"/>
          <a:srcRect t="47295" b="15810"/>
          <a:stretch>
            <a:fillRect/>
          </a:stretch>
        </p:blipFill>
        <p:spPr bwMode="auto">
          <a:xfrm>
            <a:off x="4191000" y="1752600"/>
            <a:ext cx="451008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res1855"/>
          <p:cNvPicPr preferRelativeResize="0">
            <a:picLocks noChangeArrowheads="1"/>
          </p:cNvPicPr>
          <p:nvPr/>
        </p:nvPicPr>
        <p:blipFill>
          <a:blip r:embed="rId6"/>
          <a:srcRect t="54758" b="11563"/>
          <a:stretch>
            <a:fillRect/>
          </a:stretch>
        </p:blipFill>
        <p:spPr bwMode="auto">
          <a:xfrm>
            <a:off x="4191000" y="3505200"/>
            <a:ext cx="44958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5486400" y="5486400"/>
            <a:ext cx="152400" cy="1524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5486400" y="5760720"/>
            <a:ext cx="1524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5867400" y="5334000"/>
            <a:ext cx="11509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1410 MHz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943600" y="5638800"/>
            <a:ext cx="1005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430 MHz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1752600"/>
            <a:ext cx="689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D. Nice</a:t>
            </a:r>
            <a:endParaRPr lang="en-US" sz="12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Experimenting with de-convolution methods to remove scattering delays.</a:t>
            </a:r>
          </a:p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Successful application of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cyclic spectroscopy (CS) to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B1937+21 data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(Demorest et al. 2011).</a:t>
            </a: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J1713 observed at AO to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test CS delay correction.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Nipuni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Palliyaguru’s</a:t>
            </a:r>
            <a:endParaRPr lang="en-US" sz="2000" dirty="0" smtClean="0">
              <a:solidFill>
                <a:schemeClr val="tx2"/>
              </a:solidFill>
              <a:latin typeface="Helvetica"/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  talk!</a:t>
            </a:r>
          </a:p>
          <a:p>
            <a:endParaRPr lang="en-US" dirty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5334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Interstellar Medium Mitigation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4572000"/>
            <a:ext cx="1247775" cy="1494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demorestcs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300" y="1600200"/>
            <a:ext cx="4965700" cy="4838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91000" y="1600200"/>
            <a:ext cx="1720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120A7"/>
                </a:solidFill>
                <a:latin typeface="Helvetica"/>
              </a:rPr>
              <a:t>B1937+21 at 430 MHz</a:t>
            </a:r>
            <a:endParaRPr lang="en-US" sz="1200" dirty="0">
              <a:solidFill>
                <a:srgbClr val="D120A7"/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Experimenting with de-convolution methods to remove scattering delays.</a:t>
            </a:r>
          </a:p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Successful application of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cyclic spectroscopy (CS) to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B1937+21 data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(Demorest et al. 2011).</a:t>
            </a: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J1713 observed at AO to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test CS delay correction.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 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GPU-based CS!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Glenn Jones’ talk!  </a:t>
            </a: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5334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Interstellar Medium Mitigation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10" name="Picture 9" descr="demorestcs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1600200"/>
            <a:ext cx="4965700" cy="483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91000" y="1600200"/>
            <a:ext cx="1720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120A7"/>
                </a:solidFill>
                <a:latin typeface="Helvetica"/>
              </a:rPr>
              <a:t>B1937+21 at 430 MHz</a:t>
            </a:r>
            <a:endParaRPr lang="en-US" sz="1200" dirty="0">
              <a:solidFill>
                <a:srgbClr val="D120A7"/>
              </a:solidFill>
              <a:latin typeface="Helvetica"/>
            </a:endParaRPr>
          </a:p>
        </p:txBody>
      </p:sp>
      <p:pic>
        <p:nvPicPr>
          <p:cNvPr id="14" name="Picture 13" descr="glen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4267200"/>
            <a:ext cx="1652178" cy="2295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Recent Papers: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"Practical Methods for Continuous Gravitational Wave Detection," Ellis, Jenet, McLaughlin, accepted by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ApJ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. </a:t>
            </a:r>
          </a:p>
          <a:p>
            <a:endParaRPr lang="en-US" dirty="0"/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9" name="Picture 8" descr="justi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905000"/>
            <a:ext cx="2043054" cy="1740852"/>
          </a:xfrm>
          <a:prstGeom prst="rect">
            <a:avLst/>
          </a:prstGeom>
        </p:spPr>
      </p:pic>
      <p:pic>
        <p:nvPicPr>
          <p:cNvPr id="10" name="Picture 9" descr="ellis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86000"/>
            <a:ext cx="3721100" cy="4094990"/>
          </a:xfrm>
          <a:prstGeom prst="rect">
            <a:avLst/>
          </a:prstGeom>
        </p:spPr>
      </p:pic>
      <p:sp>
        <p:nvSpPr>
          <p:cNvPr id="12" name="Rectangle 8"/>
          <p:cNvSpPr txBox="1">
            <a:spLocks noChangeArrowheads="1"/>
          </p:cNvSpPr>
          <p:nvPr/>
        </p:nvSpPr>
        <p:spPr bwMode="auto">
          <a:xfrm>
            <a:off x="9906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Recent Papers: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"Practical Methods for Continuous Gravitational Wave Detection," Ellis, Jenet, McLaughlin, accepted by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ApJ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.</a:t>
            </a:r>
          </a:p>
          <a:p>
            <a:pPr>
              <a:buFont typeface="Arial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"Optimal Strategies for Continuous Gravitational Wave Detection," Ellis, Siemens, Creighton, submitted to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ApJ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.  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Justin’s talk!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"Maximum Likelihood estimation of timing noise parameters for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NANOGrav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pulsars," Ellis et al. in preparation. 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"Searching for Periodic Gravitational Wave Sources with Pulsar Timing Arrays," Deng and Finn, in preparation.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</a:t>
            </a:r>
          </a:p>
          <a:p>
            <a:endParaRPr lang="en-US" dirty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9906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Detection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Pipeline status: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Three independent continuous wave pipelines (time and frequency domain)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currently under development. One already deployed on IPTA and EPTA data.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	See Justin Ellis’s talk and Yan Wang!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Developing New Stochastic Gravitational Wave Search Pipelines 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     	See talk by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Xavi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 Siemens!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Developing Burst Gravitational Wave Search Pipelines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	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Talk to Sam Finn and Andrea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Lommen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!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Running the first IPTA data challenge in collaboration with PPTA and EPTA.</a:t>
            </a:r>
          </a:p>
          <a:p>
            <a:endParaRPr lang="en-US" dirty="0"/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9" name="Rectangle 3"/>
          <p:cNvSpPr>
            <a:spLocks/>
          </p:cNvSpPr>
          <p:nvPr/>
        </p:nvSpPr>
        <p:spPr bwMode="auto">
          <a:xfrm>
            <a:off x="838200" y="5562600"/>
            <a:ext cx="79248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-101" charset="0"/>
                <a:ea typeface="Times New Roman" pitchFamily="-101" charset="0"/>
                <a:cs typeface="Times New Roman" pitchFamily="-101" charset="0"/>
                <a:sym typeface="Times New Roman" pitchFamily="-101" charset="0"/>
              </a:rPr>
              <a:t>NANOSoft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-101" charset="0"/>
                <a:ea typeface="Times New Roman" pitchFamily="-101" charset="0"/>
                <a:cs typeface="Times New Roman" pitchFamily="-101" charset="0"/>
                <a:sym typeface="Times New Roman" pitchFamily="-101" charset="0"/>
              </a:rPr>
              <a:t> repository located at: </a:t>
            </a:r>
          </a:p>
          <a:p>
            <a:pPr marL="39688"/>
            <a:r>
              <a:rPr lang="en-US" sz="2000" dirty="0">
                <a:latin typeface="Helvetica" pitchFamily="-101" charset="0"/>
                <a:ea typeface="Helvetica" pitchFamily="-101" charset="0"/>
                <a:cs typeface="Helvetica" pitchFamily="-101" charset="0"/>
                <a:sym typeface="Helvetica" pitchFamily="-101" charset="0"/>
              </a:rPr>
              <a:t> </a:t>
            </a:r>
            <a:r>
              <a:rPr lang="en-US" sz="2000" u="sng" dirty="0">
                <a:solidFill>
                  <a:srgbClr val="094EE5"/>
                </a:solidFill>
                <a:latin typeface="Helvetica" pitchFamily="-101" charset="0"/>
                <a:ea typeface="Helvetica" pitchFamily="-101" charset="0"/>
                <a:cs typeface="Helvetica" pitchFamily="-101" charset="0"/>
                <a:sym typeface="Helvetica" pitchFamily="-101" charset="0"/>
                <a:hlinkClick r:id="rId4"/>
              </a:rPr>
              <a:t>https://sourceforge.net/projects/nanosoft/</a:t>
            </a:r>
            <a:endParaRPr lang="en-US" sz="2000" u="sng" dirty="0">
              <a:solidFill>
                <a:srgbClr val="094EE5"/>
              </a:solidFill>
              <a:latin typeface="Helvetica" pitchFamily="-101" charset="0"/>
              <a:ea typeface="Helvetica" pitchFamily="-101" charset="0"/>
              <a:cs typeface="Helvetica" pitchFamily="-101" charset="0"/>
              <a:sym typeface="Helvetica" pitchFamily="-101" charset="0"/>
            </a:endParaRPr>
          </a:p>
        </p:txBody>
      </p:sp>
      <p:pic>
        <p:nvPicPr>
          <p:cNvPr id="11" name="Picture 10" descr="yan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2590800"/>
            <a:ext cx="822960" cy="731520"/>
          </a:xfrm>
          <a:prstGeom prst="rect">
            <a:avLst/>
          </a:prstGeom>
        </p:spPr>
      </p:pic>
      <p:sp>
        <p:nvSpPr>
          <p:cNvPr id="12" name="Rectangle 8"/>
          <p:cNvSpPr txBox="1">
            <a:spLocks noChangeArrowheads="1"/>
          </p:cNvSpPr>
          <p:nvPr/>
        </p:nvSpPr>
        <p:spPr bwMode="auto">
          <a:xfrm>
            <a:off x="9906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85800"/>
            <a:ext cx="73914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 consortium of researchers using North American telescopes for pulsar timing for GW detection. Formed in 2007.</a:t>
            </a:r>
          </a:p>
          <a:p>
            <a:endParaRPr lang="en-US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Anyone who shares this goal is welcome to apply for membership!</a:t>
            </a:r>
          </a:p>
          <a:p>
            <a:endParaRPr lang="en-US" sz="22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DRAFT membership policy defines Junior, Associate, Full, and Legacy Members. </a:t>
            </a:r>
          </a:p>
          <a:p>
            <a:endParaRPr lang="en-US" sz="1800" dirty="0" smtClean="0">
              <a:solidFill>
                <a:srgbClr val="FF6600"/>
              </a:solidFill>
              <a:latin typeface="Helvetica"/>
            </a:endParaRPr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Who are we?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4953000"/>
            <a:ext cx="2745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</a:rPr>
              <a:t>http://</a:t>
            </a:r>
            <a:r>
              <a:rPr lang="en-US" dirty="0" err="1" smtClean="0">
                <a:solidFill>
                  <a:srgbClr val="FF0000"/>
                </a:solidFill>
                <a:latin typeface="Helvetica"/>
              </a:rPr>
              <a:t>nanograv.org</a:t>
            </a:r>
            <a:endParaRPr lang="en-US" dirty="0">
              <a:solidFill>
                <a:srgbClr val="FF0000"/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304800" y="228600"/>
            <a:ext cx="9144000" cy="582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ＭＳ Ｐゴシック" pitchFamily="-101" charset="-128"/>
              </a:rPr>
              <a:t> Optimize observing frequencies, cadences, and MSP locations.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	See talks by Andrea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Lommen</a:t>
            </a:r>
            <a:r>
              <a:rPr lang="en-US" sz="2000" dirty="0" smtClean="0">
                <a:solidFill>
                  <a:schemeClr val="tx2"/>
                </a:solidFill>
                <a:latin typeface="Helvetica"/>
                <a:ea typeface="ＭＳ Ｐゴシック" pitchFamily="-101" charset="-128"/>
              </a:rPr>
              <a:t>, Joe Simon, and Sam Finn!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2"/>
              </a:solidFill>
              <a:latin typeface="Helvetica"/>
              <a:ea typeface="ＭＳ Ｐゴシック" pitchFamily="-101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ＭＳ Ｐゴシック" pitchFamily="-101" charset="-128"/>
              </a:rPr>
              <a:t>Online simulators available at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ea typeface="ＭＳ Ｐゴシック" pitchFamily="-101" charset="-128"/>
              </a:rPr>
              <a:t>and    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ea typeface="ＭＳ Ｐゴシック" pitchFamily="-101" charset="-128"/>
            </a:endParaRP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381000" y="0"/>
            <a:ext cx="7467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Observing Optimization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12" name="Picture 11" descr="joesimon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33600"/>
            <a:ext cx="2129221" cy="1981200"/>
          </a:xfrm>
          <a:prstGeom prst="rect">
            <a:avLst/>
          </a:prstGeom>
        </p:spPr>
      </p:pic>
      <p:pic>
        <p:nvPicPr>
          <p:cNvPr id="14" name="Picture 13" descr="burt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057400"/>
            <a:ext cx="4381500" cy="23228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0" y="4495800"/>
            <a:ext cx="1871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Burt, </a:t>
            </a:r>
            <a:r>
              <a:rPr lang="en-US" sz="1000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Lommen</a:t>
            </a:r>
            <a:r>
              <a:rPr lang="en-US" sz="10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, and Finn 2011</a:t>
            </a:r>
            <a:endParaRPr lang="en-US" sz="10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81400" y="5410200"/>
            <a:ext cx="4945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Verdana" pitchFamily="-101" charset="0"/>
              </a:rPr>
              <a:t>http://</a:t>
            </a:r>
            <a:r>
              <a:rPr lang="en-US" sz="1800" dirty="0" err="1">
                <a:solidFill>
                  <a:srgbClr val="FF0000"/>
                </a:solidFill>
                <a:latin typeface="Verdana" pitchFamily="-101" charset="0"/>
              </a:rPr>
              <a:t>arcc.phys.utb.edu/nano_sandbox</a:t>
            </a:r>
            <a:r>
              <a:rPr lang="en-US" sz="1800" dirty="0">
                <a:solidFill>
                  <a:srgbClr val="FF0000"/>
                </a:solidFill>
                <a:latin typeface="Verdana" pitchFamily="-101" charset="0"/>
              </a:rPr>
              <a:t>/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5800" y="5638800"/>
            <a:ext cx="29770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Verdana" pitchFamily="-101" charset="0"/>
              </a:rPr>
              <a:t>http:/</a:t>
            </a:r>
            <a:r>
              <a:rPr lang="en-US" sz="1800" dirty="0" smtClean="0">
                <a:solidFill>
                  <a:srgbClr val="FF0000"/>
                </a:solidFill>
                <a:latin typeface="Verdana" pitchFamily="-101" charset="0"/>
              </a:rPr>
              <a:t>/</a:t>
            </a:r>
            <a:r>
              <a:rPr lang="en-US" sz="1800" dirty="0" err="1" smtClean="0">
                <a:solidFill>
                  <a:srgbClr val="FF0000"/>
                </a:solidFill>
                <a:latin typeface="Verdana" pitchFamily="-101" charset="0"/>
              </a:rPr>
              <a:t>gwastro.psu.edu</a:t>
            </a:r>
            <a:r>
              <a:rPr lang="en-US" sz="1800" dirty="0" smtClean="0">
                <a:solidFill>
                  <a:srgbClr val="FF0000"/>
                </a:solidFill>
                <a:latin typeface="Verdana" pitchFamily="-101" charset="0"/>
              </a:rPr>
              <a:t>.</a:t>
            </a:r>
            <a:endParaRPr lang="en-US" sz="1800" dirty="0">
              <a:solidFill>
                <a:srgbClr val="FF0000"/>
              </a:solidFill>
              <a:latin typeface="Verdana" pitchFamily="-10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endParaRPr lang="en-US" dirty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8382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dirty="0" smtClean="0">
                <a:solidFill>
                  <a:srgbClr val="D120A7"/>
                </a:solidFill>
                <a:latin typeface="Helvetica"/>
                <a:ea typeface="ＭＳ Ｐゴシック" charset="-128"/>
                <a:cs typeface="ＭＳ Ｐゴシック" charset="-128"/>
              </a:rPr>
              <a:t>Searching</a:t>
            </a:r>
            <a:endParaRPr kumimoji="0" lang="en-US" sz="3000" b="0" i="0" u="none" strike="noStrike" kern="0" cap="none" spc="0" normalizeH="0" noProof="0" dirty="0" smtClean="0">
              <a:ln>
                <a:noFill/>
              </a:ln>
              <a:solidFill>
                <a:srgbClr val="D120A7"/>
              </a:solidFill>
              <a:effectLst/>
              <a:uLnTx/>
              <a:uFillTx/>
              <a:latin typeface="Helvetica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57200" y="8382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Still finding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MSPs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in PMPS (3!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Mickaliger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et al. in preparation)</a:t>
            </a:r>
          </a:p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12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MSPs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in 350-MHz GBT surveys (Boyles et al.,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 Lynch et al., and Stovall et al. in preparation)</a:t>
            </a:r>
          </a:p>
        </p:txBody>
      </p:sp>
      <p:pic>
        <p:nvPicPr>
          <p:cNvPr id="10" name="Picture 9" descr="mitch.jpg"/>
          <p:cNvPicPr>
            <a:picLocks noChangeAspect="1"/>
          </p:cNvPicPr>
          <p:nvPr/>
        </p:nvPicPr>
        <p:blipFill>
          <a:blip r:embed="rId4"/>
          <a:srcRect l="26656" t="15232" r="26656" b="10155"/>
          <a:stretch>
            <a:fillRect/>
          </a:stretch>
        </p:blipFill>
        <p:spPr>
          <a:xfrm>
            <a:off x="7772400" y="1066800"/>
            <a:ext cx="1121087" cy="1343770"/>
          </a:xfrm>
          <a:prstGeom prst="rect">
            <a:avLst/>
          </a:prstGeom>
        </p:spPr>
      </p:pic>
      <p:pic>
        <p:nvPicPr>
          <p:cNvPr id="11" name="Picture 10" descr="jason.jpg"/>
          <p:cNvPicPr>
            <a:picLocks noChangeAspect="1"/>
          </p:cNvPicPr>
          <p:nvPr/>
        </p:nvPicPr>
        <p:blipFill>
          <a:blip r:embed="rId5"/>
          <a:srcRect l="20000" t="26667" r="24000" b="26667"/>
          <a:stretch>
            <a:fillRect/>
          </a:stretch>
        </p:blipFill>
        <p:spPr>
          <a:xfrm>
            <a:off x="5791200" y="1676400"/>
            <a:ext cx="1615440" cy="1009647"/>
          </a:xfrm>
          <a:prstGeom prst="rect">
            <a:avLst/>
          </a:prstGeom>
        </p:spPr>
      </p:pic>
      <p:pic>
        <p:nvPicPr>
          <p:cNvPr id="12" name="Picture 11" descr="rya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2590799"/>
            <a:ext cx="1066800" cy="1250527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1000" y="2514600"/>
            <a:ext cx="5072063" cy="391977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2590800" y="6172200"/>
            <a:ext cx="726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CCFF"/>
                </a:solidFill>
                <a:latin typeface="Helvetica"/>
              </a:rPr>
              <a:t>K. Stovall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53000" y="43434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Expect 50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MSPs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by completion of all GBT sky survey!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62600" y="51816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Ryan Lynch’s and Joe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Swiggum’s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 talks! </a:t>
            </a:r>
            <a:endParaRPr lang="en-US" sz="2000" dirty="0">
              <a:solidFill>
                <a:schemeClr val="tx2"/>
              </a:solidFill>
              <a:latin typeface="Helvetica"/>
            </a:endParaRPr>
          </a:p>
        </p:txBody>
      </p:sp>
      <p:pic>
        <p:nvPicPr>
          <p:cNvPr id="18" name="Picture 17" descr="kevin.jpg"/>
          <p:cNvPicPr>
            <a:picLocks noChangeAspect="1"/>
          </p:cNvPicPr>
          <p:nvPr/>
        </p:nvPicPr>
        <p:blipFill>
          <a:blip r:embed="rId8"/>
          <a:srcRect l="5000" t="11960" r="61667" b="47841"/>
          <a:stretch>
            <a:fillRect/>
          </a:stretch>
        </p:blipFill>
        <p:spPr>
          <a:xfrm>
            <a:off x="5715000" y="2895600"/>
            <a:ext cx="1676400" cy="1408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endParaRPr lang="en-US" dirty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8382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dirty="0" smtClean="0">
                <a:solidFill>
                  <a:srgbClr val="D120A7"/>
                </a:solidFill>
                <a:latin typeface="Helvetica"/>
                <a:ea typeface="ＭＳ Ｐゴシック" charset="-128"/>
                <a:cs typeface="ＭＳ Ｐゴシック" charset="-128"/>
              </a:rPr>
              <a:t>Searching</a:t>
            </a:r>
            <a:endParaRPr kumimoji="0" lang="en-US" sz="3000" b="0" i="0" u="none" strike="noStrike" kern="0" cap="none" spc="0" normalizeH="0" noProof="0" dirty="0" smtClean="0">
              <a:ln>
                <a:noFill/>
              </a:ln>
              <a:solidFill>
                <a:srgbClr val="D120A7"/>
              </a:solidFill>
              <a:effectLst/>
              <a:uLnTx/>
              <a:uFillTx/>
              <a:latin typeface="Helvetica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57200" y="838200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Still finding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MSPs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in PMPS (3!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Mickaliger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et al. in preparation)</a:t>
            </a:r>
          </a:p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12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MSPs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in 350-MHz GBT surveys (Boyles et al.,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 Lynch et al., and Stovall et al. in preparation)</a:t>
            </a:r>
          </a:p>
          <a:p>
            <a:pPr lvl="1"/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15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MSPs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in 1400-MHz PALFA Survey 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Deneva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et al. submitted, Crawford et al. submitted). </a:t>
            </a: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343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Expect 50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MSPs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by completion of PALFA!</a:t>
            </a:r>
          </a:p>
        </p:txBody>
      </p:sp>
      <p:pic>
        <p:nvPicPr>
          <p:cNvPr id="19" name="Picture 18" descr="palfamsps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200400"/>
            <a:ext cx="3429000" cy="31240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57400" y="6096000"/>
            <a:ext cx="1610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CCFF"/>
                </a:solidFill>
                <a:latin typeface="Helvetica"/>
              </a:rPr>
              <a:t>Crawford et al. submitted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67401" y="5410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Duncan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Lorimer’s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 talk!</a:t>
            </a:r>
            <a:endParaRPr lang="en-US" sz="2000" dirty="0">
              <a:solidFill>
                <a:schemeClr val="tx2"/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762000" y="-3048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dirty="0" smtClean="0">
                <a:solidFill>
                  <a:srgbClr val="D120A7"/>
                </a:solidFill>
                <a:latin typeface="Helvetica"/>
                <a:ea typeface="ＭＳ Ｐゴシック" charset="-128"/>
                <a:cs typeface="ＭＳ Ｐゴシック" charset="-128"/>
              </a:rPr>
              <a:t>International Education</a:t>
            </a:r>
            <a:endParaRPr kumimoji="0" lang="en-US" sz="3000" b="0" i="0" u="none" strike="noStrike" kern="0" cap="none" spc="0" normalizeH="0" noProof="0" dirty="0" smtClean="0">
              <a:ln>
                <a:noFill/>
              </a:ln>
              <a:solidFill>
                <a:srgbClr val="D120A7"/>
              </a:solidFill>
              <a:effectLst/>
              <a:uLnTx/>
              <a:uFillTx/>
              <a:latin typeface="Helvetica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11" name="Picture 10" descr="pire_f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762000"/>
            <a:ext cx="1841500" cy="1157514"/>
          </a:xfrm>
          <a:prstGeom prst="rect">
            <a:avLst/>
          </a:prstGeom>
        </p:spPr>
      </p:pic>
      <p:pic>
        <p:nvPicPr>
          <p:cNvPr id="13" name="Picture 12" descr="nsf1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972785" cy="978408"/>
          </a:xfrm>
          <a:prstGeom prst="rect">
            <a:avLst/>
          </a:prstGeom>
        </p:spPr>
      </p:pic>
      <p:pic>
        <p:nvPicPr>
          <p:cNvPr id="10" name="Picture 9" descr="nanoorg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90299"/>
            <a:ext cx="9144000" cy="307740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4953000" y="3048000"/>
            <a:ext cx="4419600" cy="2133600"/>
          </a:xfrm>
          <a:prstGeom prst="ellipse">
            <a:avLst/>
          </a:prstGeom>
          <a:solidFill>
            <a:schemeClr val="accent1">
              <a:alpha val="39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04800" y="2057400"/>
            <a:ext cx="8426450" cy="424656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285750" indent="-285750">
              <a:spcBef>
                <a:spcPct val="0"/>
              </a:spcBef>
              <a:spcAft>
                <a:spcPts val="1800"/>
              </a:spcAft>
              <a:buFont typeface="Wingdings 2" charset="2"/>
              <a:buBlip>
                <a:blip r:embed="rId4"/>
              </a:buBlip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Goal 1 </a:t>
            </a:r>
            <a:r>
              <a:rPr lang="en-US" b="1" u="sng" dirty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Knowledge</a:t>
            </a:r>
            <a:r>
              <a:rPr lang="en-US" dirty="0" smtClean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– Advance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new knowledge and discoveries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at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frontiers of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science?</a:t>
            </a:r>
          </a:p>
          <a:p>
            <a:pPr marL="285750" indent="-285750">
              <a:spcBef>
                <a:spcPct val="0"/>
              </a:spcBef>
              <a:spcAft>
                <a:spcPts val="1800"/>
              </a:spcAft>
              <a:buFont typeface="Wingdings 2" charset="2"/>
              <a:buBlip>
                <a:blip r:embed="rId4"/>
              </a:buBlip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Goal 2 </a:t>
            </a:r>
            <a:r>
              <a:rPr lang="en-US" b="1" u="sng" dirty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Education</a:t>
            </a:r>
            <a:r>
              <a:rPr lang="en-US" dirty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- Facilitate greater student and faculty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preparation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for and participation in international research collaboration ?</a:t>
            </a:r>
          </a:p>
          <a:p>
            <a:pPr marL="285750" indent="-285750">
              <a:spcBef>
                <a:spcPct val="0"/>
              </a:spcBef>
              <a:spcAft>
                <a:spcPts val="1800"/>
              </a:spcAft>
              <a:buFont typeface="Wingdings 2" charset="2"/>
              <a:buBlip>
                <a:blip r:embed="rId4"/>
              </a:buBlip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Goal 3 </a:t>
            </a:r>
            <a:r>
              <a:rPr lang="en-US" b="1" u="sng" dirty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Partnerships</a:t>
            </a:r>
            <a:r>
              <a:rPr lang="en-US" dirty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- Enable U.S. scientists to establish collaborative relationships and operate effectively in teams comprised of partners from different nations and cultural backgrounds?</a:t>
            </a:r>
          </a:p>
          <a:p>
            <a:pPr marL="285750" indent="-285750">
              <a:spcBef>
                <a:spcPct val="0"/>
              </a:spcBef>
              <a:spcAft>
                <a:spcPts val="1800"/>
              </a:spcAft>
              <a:buFont typeface="Wingdings 2" charset="2"/>
              <a:buBlip>
                <a:blip r:embed="rId4"/>
              </a:buBlip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Goal 4 </a:t>
            </a:r>
            <a:r>
              <a:rPr lang="en-US" b="1" u="sng" dirty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Institutional Capacity</a:t>
            </a:r>
            <a:r>
              <a:rPr lang="en-US" b="1" dirty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- Strengthen the capacity of institutions and networks to engage in and benefit from international research and education collaborations ?</a:t>
            </a:r>
          </a:p>
          <a:p>
            <a:pPr marL="285750" indent="-285750">
              <a:spcBef>
                <a:spcPct val="0"/>
              </a:spcBef>
              <a:spcAft>
                <a:spcPts val="1800"/>
              </a:spcAft>
              <a:buFont typeface="Wingdings 2" charset="2"/>
              <a:buBlip>
                <a:blip r:embed="rId4"/>
              </a:buBlip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Goal 5 </a:t>
            </a:r>
            <a:r>
              <a:rPr lang="en-US" b="1" u="sng" dirty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Workforce Development</a:t>
            </a:r>
            <a:r>
              <a:rPr lang="en-US" b="1" dirty="0">
                <a:solidFill>
                  <a:srgbClr val="99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- Develop a diverse, globally-engaged science workforce by catalyzing a higher level of international engagement by the U.S. science community?</a:t>
            </a:r>
          </a:p>
        </p:txBody>
      </p:sp>
      <p:pic>
        <p:nvPicPr>
          <p:cNvPr id="7" name="Picture 6" descr="NanogravLogoBoxWeb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762000" y="-3048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dirty="0" smtClean="0">
                <a:solidFill>
                  <a:srgbClr val="D120A7"/>
                </a:solidFill>
                <a:latin typeface="Helvetica"/>
                <a:ea typeface="ＭＳ Ｐゴシック" charset="-128"/>
                <a:cs typeface="ＭＳ Ｐゴシック" charset="-128"/>
              </a:rPr>
              <a:t>International Education</a:t>
            </a:r>
            <a:endParaRPr kumimoji="0" lang="en-US" sz="3000" b="0" i="0" u="none" strike="noStrike" kern="0" cap="none" spc="0" normalizeH="0" noProof="0" dirty="0" smtClean="0">
              <a:ln>
                <a:noFill/>
              </a:ln>
              <a:solidFill>
                <a:srgbClr val="D120A7"/>
              </a:solidFill>
              <a:effectLst/>
              <a:uLnTx/>
              <a:uFillTx/>
              <a:latin typeface="Helvetica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1524000"/>
            <a:ext cx="842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PIRE is a $6.5M NSF grant to 9 U.S. institutions. The project has 5 goals: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9" name="Picture 8" descr="pire_f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04800"/>
            <a:ext cx="1841500" cy="11575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dirty="0"/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5720" y="838200"/>
            <a:ext cx="751332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PIRE award supports workshops and meetings (like this one!) and also funds students to travel abroad for research and study.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Willie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Kunert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(Oberlin) @ ATNF In 2010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and Bonn in 2011. 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Emma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Handzo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and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Abi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Polin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(F&amp;M) @ Manchester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in summer of 2011.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Mikaela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Larkin (Oberlin) @ Tasmania now.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Joey Martinez (UTB) @ Bonn now.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David Day (UWM) @ Manchester now.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Gary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Marchiny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(WVU)@ Manchester for 2012-2013.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5943600"/>
            <a:ext cx="8048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"/>
              </a:rPr>
              <a:t>We also welcome foreign students visiting our institutions!</a:t>
            </a:r>
          </a:p>
          <a:p>
            <a:endParaRPr lang="en-US" dirty="0"/>
          </a:p>
        </p:txBody>
      </p:sp>
      <p:pic>
        <p:nvPicPr>
          <p:cNvPr id="11" name="Picture 10" descr="39858_1395461641889_1092630288_30970398_4191362_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600200"/>
            <a:ext cx="2311400" cy="1733550"/>
          </a:xfrm>
          <a:prstGeom prst="rect">
            <a:avLst/>
          </a:prstGeom>
        </p:spPr>
      </p:pic>
      <p:sp>
        <p:nvSpPr>
          <p:cNvPr id="14" name="Rectangle 8"/>
          <p:cNvSpPr txBox="1">
            <a:spLocks noChangeArrowheads="1"/>
          </p:cNvSpPr>
          <p:nvPr/>
        </p:nvSpPr>
        <p:spPr bwMode="auto">
          <a:xfrm>
            <a:off x="762000" y="-304800"/>
            <a:ext cx="7315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dirty="0" smtClean="0">
                <a:solidFill>
                  <a:srgbClr val="D120A7"/>
                </a:solidFill>
                <a:latin typeface="Helvetica"/>
                <a:ea typeface="ＭＳ Ｐゴシック" charset="-128"/>
                <a:cs typeface="ＭＳ Ｐゴシック" charset="-128"/>
              </a:rPr>
              <a:t>International Education</a:t>
            </a:r>
            <a:endParaRPr kumimoji="0" lang="en-US" sz="3000" b="0" i="0" u="none" strike="noStrike" kern="0" cap="none" spc="0" normalizeH="0" noProof="0" dirty="0" smtClean="0">
              <a:ln>
                <a:noFill/>
              </a:ln>
              <a:solidFill>
                <a:srgbClr val="D120A7"/>
              </a:solidFill>
              <a:effectLst/>
              <a:uLnTx/>
              <a:uFillTx/>
              <a:latin typeface="Helvetica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1" descr="gar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962400"/>
            <a:ext cx="24384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45720" y="838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dirty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2209800" y="2286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Outreach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04800"/>
            <a:ext cx="79705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MARIE (Mid-Atlantic Relativistic Initiative in Education) @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F&amp;M - undergraduates teach in high schools (including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remote observations), and host open houses at F&amp;M.</a:t>
            </a:r>
          </a:p>
          <a:p>
            <a:endParaRPr lang="en-US" sz="2000" dirty="0" smtClean="0">
              <a:latin typeface="Helvetica"/>
            </a:endParaRPr>
          </a:p>
          <a:p>
            <a:r>
              <a:rPr lang="en-US" sz="2000" dirty="0" smtClean="0">
                <a:latin typeface="Helvetica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ARCC @ UTB and ARCC @ UWM involve high-school and undergraduate students in pulsar searching – 25 new pulsars in last 1.5 years!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PSC (NRAO and WVU) involves &gt; 600 high-school 	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students throughout US in pulsar searching – 5 new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pulsars found, including one MSP.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dirty="0"/>
          </a:p>
        </p:txBody>
      </p:sp>
      <p:pic>
        <p:nvPicPr>
          <p:cNvPr id="12" name="Picture 11" descr="PSCmap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4724400"/>
            <a:ext cx="2209800" cy="14478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/>
          <a:srcRect l="5128" t="12512" r="4915" b="13412"/>
          <a:stretch>
            <a:fillRect/>
          </a:stretch>
        </p:blipFill>
        <p:spPr bwMode="auto">
          <a:xfrm>
            <a:off x="0" y="0"/>
            <a:ext cx="3668713" cy="11909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6" name="Picture 15" descr="lucasobam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1143000"/>
            <a:ext cx="2076889" cy="13468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24200" y="4724400"/>
            <a:ext cx="2974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Joe </a:t>
            </a:r>
            <a:r>
              <a:rPr lang="en-US" sz="2000" dirty="0" err="1" smtClean="0">
                <a:solidFill>
                  <a:schemeClr val="tx2"/>
                </a:solidFill>
                <a:latin typeface="Helvetica"/>
              </a:rPr>
              <a:t>Swiggum’s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 talk!</a:t>
            </a:r>
            <a:endParaRPr lang="en-US" sz="2000" dirty="0">
              <a:solidFill>
                <a:schemeClr val="tx2"/>
              </a:solidFill>
              <a:latin typeface="Helvetica"/>
            </a:endParaRPr>
          </a:p>
        </p:txBody>
      </p:sp>
      <p:pic>
        <p:nvPicPr>
          <p:cNvPr id="18" name="Picture 4" descr="pschead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19400" y="5558177"/>
            <a:ext cx="4296813" cy="129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gary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3581400"/>
            <a:ext cx="259080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219200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We have developed an infrastructure which will foster exchange of ideas, recognition of contributions of all members, student nurturing, and creativity.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We are forming partnerships with observatories. 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Our first “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NANOGrav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” paper has been published and we have several other pipelines in the pipeline.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We are receiving more observing time than ever and hope to continue to see that increase even further.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We’ve received our first multi-institutional grant and aim for more such funding opportunities.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We are training many students for the international research climate.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8382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dirty="0" smtClean="0">
                <a:solidFill>
                  <a:srgbClr val="D120A7"/>
                </a:solidFill>
                <a:latin typeface="Helvetica"/>
                <a:ea typeface="ＭＳ Ｐゴシック" charset="-128"/>
                <a:cs typeface="ＭＳ Ｐゴシック" charset="-128"/>
              </a:rPr>
              <a:t>Summary of </a:t>
            </a: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Successes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990600"/>
            <a:ext cx="9144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Funding for Arecibo and the GBT is not guaranteed and the NSF Portfolio Review may dramatically affect the operation of these telescopes.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We are advocating for new L+S-band receivers on both GBT and Arecibo.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We are working to determine the optimal observing plans for each telescope.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What are the ultimate limits of our sensitivity?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What do our source classes really look like?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How much data should we store and how much storage capacity do we need?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How can we work with other institutions to connect our outreach and education efforts?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How can we work with other telescopes such as FAST and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MeerKAT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and eventually SKA (</a:t>
            </a:r>
            <a:r>
              <a:rPr lang="en-US" sz="2000" dirty="0" smtClean="0">
                <a:solidFill>
                  <a:schemeClr val="tx2"/>
                </a:solidFill>
                <a:latin typeface="Helvetica"/>
              </a:rPr>
              <a:t>See Scott’s Talk!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)? Coordinated </a:t>
            </a:r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IPTA effort!!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838200" y="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The Future</a:t>
            </a:r>
          </a:p>
        </p:txBody>
      </p:sp>
      <p:pic>
        <p:nvPicPr>
          <p:cNvPr id="8" name="Picture 7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85800"/>
            <a:ext cx="7391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Helvetica"/>
              </a:rPr>
              <a:t>Current </a:t>
            </a:r>
            <a:r>
              <a:rPr lang="en-US" sz="1800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Helvetica"/>
              </a:rPr>
              <a:t>members </a:t>
            </a:r>
            <a:r>
              <a:rPr lang="en-US" sz="18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Helvetica"/>
              </a:rPr>
              <a:t>include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15 SP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chemeClr val="tx2"/>
                </a:solidFill>
                <a:latin typeface="Helvetica"/>
              </a:rPr>
              <a:t>2 computing staff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10 </a:t>
            </a:r>
            <a:r>
              <a:rPr 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postdocs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10 graduate students</a:t>
            </a:r>
            <a:r>
              <a:rPr lang="en-US" sz="1800" dirty="0" smtClean="0">
                <a:solidFill>
                  <a:srgbClr val="FF6600"/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and </a:t>
            </a:r>
            <a:r>
              <a:rPr lang="en-US" sz="1800" dirty="0" smtClean="0">
                <a:solidFill>
                  <a:srgbClr val="A679FF"/>
                </a:solidFill>
                <a:latin typeface="Helvetica"/>
              </a:rPr>
              <a:t> 8 undergrads.</a:t>
            </a:r>
            <a:endParaRPr lang="en-US" sz="1800" dirty="0" smtClean="0">
              <a:solidFill>
                <a:srgbClr val="FF6600"/>
              </a:solidFill>
              <a:latin typeface="Helvetica"/>
            </a:endParaRPr>
          </a:p>
          <a:p>
            <a:endParaRPr lang="en-US" sz="1800" dirty="0" smtClean="0">
              <a:solidFill>
                <a:srgbClr val="FF6600"/>
              </a:solidFill>
              <a:latin typeface="Helvetica"/>
            </a:endParaRPr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Who are we?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219200"/>
            <a:ext cx="9144000" cy="538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Australia Telescope National Facility – 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Ryan Shannon 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Cornell University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Jim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Cordes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chemeClr val="tx2"/>
                </a:solidFill>
                <a:latin typeface="Helvetica"/>
              </a:rPr>
              <a:t>Adam Brazier, </a:t>
            </a:r>
            <a:r>
              <a:rPr 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Shami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 </a:t>
            </a:r>
            <a:r>
              <a:rPr 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Chatterjee</a:t>
            </a:r>
            <a:r>
              <a:rPr lang="en-US" sz="1800" dirty="0" smtClean="0">
                <a:solidFill>
                  <a:schemeClr val="tx2"/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Dusty Madison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Franklin &amp; Marshall College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Andrea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Lommen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Brian Christy, </a:t>
            </a:r>
            <a:r>
              <a:rPr lang="en-US" sz="1800" dirty="0" smtClean="0">
                <a:solidFill>
                  <a:srgbClr val="A679FF"/>
                </a:solidFill>
                <a:latin typeface="Helvetica"/>
              </a:rPr>
              <a:t>Ryan </a:t>
            </a:r>
            <a:r>
              <a:rPr lang="en-US" sz="1800" dirty="0" err="1" smtClean="0">
                <a:solidFill>
                  <a:srgbClr val="A679FF"/>
                </a:solidFill>
                <a:latin typeface="Helvetica"/>
              </a:rPr>
              <a:t>Anella</a:t>
            </a:r>
            <a:r>
              <a:rPr lang="en-US" sz="1800" dirty="0" smtClean="0">
                <a:solidFill>
                  <a:srgbClr val="A679FF"/>
                </a:solidFill>
                <a:latin typeface="Helvetica"/>
              </a:rPr>
              <a:t>, Emma </a:t>
            </a:r>
            <a:r>
              <a:rPr lang="en-US" sz="1800" dirty="0" err="1" smtClean="0">
                <a:solidFill>
                  <a:srgbClr val="A679FF"/>
                </a:solidFill>
                <a:latin typeface="Helvetica"/>
              </a:rPr>
              <a:t>Handzo</a:t>
            </a:r>
            <a:r>
              <a:rPr lang="en-US" sz="1800" dirty="0" smtClean="0">
                <a:solidFill>
                  <a:srgbClr val="A679FF"/>
                </a:solidFill>
                <a:latin typeface="Helvetica"/>
              </a:rPr>
              <a:t>, Joe Simon 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Goddard Space Flight Center –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Zaven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Arzoumanian</a:t>
            </a:r>
            <a:endParaRPr lang="en-US" sz="1800" dirty="0" smtClean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Lafayette College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David Nice, </a:t>
            </a:r>
            <a:r>
              <a:rPr lang="en-US" sz="1800" dirty="0" smtClean="0">
                <a:solidFill>
                  <a:srgbClr val="A679FF"/>
                </a:solidFill>
                <a:latin typeface="Helvetica"/>
              </a:rPr>
              <a:t>Anthony Post, Joey </a:t>
            </a:r>
            <a:r>
              <a:rPr lang="en-US" sz="1800" dirty="0" err="1" smtClean="0">
                <a:solidFill>
                  <a:srgbClr val="A679FF"/>
                </a:solidFill>
                <a:latin typeface="Helvetica"/>
              </a:rPr>
              <a:t>Tumulty</a:t>
            </a:r>
            <a:endParaRPr lang="en-US" sz="1800" dirty="0" smtClean="0">
              <a:solidFill>
                <a:srgbClr val="A679FF"/>
              </a:solidFill>
              <a:latin typeface="Helvetica"/>
            </a:endParaRP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McGill University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Vicky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Kaspi</a:t>
            </a:r>
            <a:r>
              <a:rPr lang="en-US" sz="1800" dirty="0" smtClean="0">
                <a:latin typeface="Helvetica"/>
              </a:rPr>
              <a:t>, </a:t>
            </a:r>
            <a:endParaRPr lang="en-US" sz="1800" dirty="0" smtClean="0">
              <a:solidFill>
                <a:srgbClr val="660066"/>
              </a:solidFill>
              <a:latin typeface="Helvetica"/>
            </a:endParaRP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Oberlin College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Dan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Stinebring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Tim </a:t>
            </a:r>
            <a:r>
              <a:rPr 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Dolch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rgbClr val="A679FF"/>
                </a:solidFill>
                <a:latin typeface="Helvetica"/>
              </a:rPr>
              <a:t>Sam </a:t>
            </a:r>
            <a:r>
              <a:rPr lang="en-US" sz="1800" dirty="0" err="1" smtClean="0">
                <a:solidFill>
                  <a:srgbClr val="A679FF"/>
                </a:solidFill>
                <a:latin typeface="Helvetica"/>
              </a:rPr>
              <a:t>Berney</a:t>
            </a:r>
            <a:r>
              <a:rPr lang="en-US" sz="1800" dirty="0" smtClean="0">
                <a:solidFill>
                  <a:srgbClr val="A679FF"/>
                </a:solidFill>
                <a:latin typeface="Helvetica"/>
              </a:rPr>
              <a:t>, Greg Stevens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NRAO/UVA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Scott Ransom, Paul Demorest, 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Tim </a:t>
            </a:r>
            <a:r>
              <a:rPr lang="en-US" sz="1800" dirty="0" err="1" smtClean="0">
                <a:solidFill>
                  <a:srgbClr val="D120A7"/>
                </a:solidFill>
                <a:latin typeface="Helvetica"/>
              </a:rPr>
              <a:t>Pennucci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 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Jet Propulsion Laboratory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Joe Lazio, 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Sarah Burke-</a:t>
            </a:r>
            <a:r>
              <a:rPr 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Spoloar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 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Penn State University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Sam Finn, </a:t>
            </a:r>
            <a:r>
              <a:rPr lang="en-US" sz="1800" dirty="0" err="1" smtClean="0">
                <a:solidFill>
                  <a:srgbClr val="D120A7"/>
                </a:solidFill>
                <a:latin typeface="Helvetica"/>
              </a:rPr>
              <a:t>Xihao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 Deng, Michael Koop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University of British Columbia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Ingrid Stairs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, Marjorie Gonzalez, </a:t>
            </a:r>
            <a:r>
              <a:rPr 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Weiwei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 Zhu</a:t>
            </a:r>
          </a:p>
          <a:p>
            <a:r>
              <a:rPr lang="en-US" sz="1800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Helvetica"/>
              </a:rPr>
              <a:t>University of Cagliari – </a:t>
            </a:r>
            <a:r>
              <a:rPr 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Delphine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 </a:t>
            </a:r>
            <a:r>
              <a:rPr 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Perrodin</a:t>
            </a:r>
            <a:endParaRPr lang="en-US" sz="1800" dirty="0" smtClean="0">
              <a:solidFill>
                <a:schemeClr val="accent1">
                  <a:lumMod val="40000"/>
                  <a:lumOff val="60000"/>
                </a:schemeClr>
              </a:solidFill>
              <a:latin typeface="Helvetica"/>
            </a:endParaRP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University of Manchester – 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Rob </a:t>
            </a:r>
            <a:r>
              <a:rPr lang="en-US" sz="1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Ferdman</a:t>
            </a:r>
            <a:endParaRPr lang="en-US" sz="1800" dirty="0" smtClean="0">
              <a:solidFill>
                <a:schemeClr val="accent1">
                  <a:lumMod val="40000"/>
                  <a:lumOff val="60000"/>
                </a:schemeClr>
              </a:solidFill>
              <a:latin typeface="Helvetica"/>
            </a:endParaRP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University of Texas, Brownsville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Rick Jenet, 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</a:rPr>
              <a:t>Yan Wang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, </a:t>
            </a:r>
            <a:r>
              <a:rPr lang="en-US" sz="1800" dirty="0" err="1" smtClean="0">
                <a:solidFill>
                  <a:srgbClr val="D120A7"/>
                </a:solidFill>
                <a:latin typeface="Helvetica"/>
              </a:rPr>
              <a:t>Jing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 Lou, Kevin Stovall 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University of Wisconsin, 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Wilwaukee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Xavier Siemens, 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Justin Ellis, Sydney Chamberlin</a:t>
            </a:r>
            <a:endParaRPr lang="en-US" sz="1800" dirty="0" smtClean="0">
              <a:solidFill>
                <a:srgbClr val="FF6600"/>
              </a:solidFill>
              <a:latin typeface="Helvetica"/>
            </a:endParaRP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West Virginia University </a:t>
            </a:r>
            <a:r>
              <a:rPr lang="en-US" sz="1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Helvetica"/>
              </a:rPr>
              <a:t>– 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Duncan </a:t>
            </a:r>
            <a:r>
              <a:rPr lang="en-US" sz="1800" dirty="0" err="1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Lorimer</a:t>
            </a:r>
            <a:r>
              <a:rPr lang="en-US" sz="18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, Maura McLaughlin</a:t>
            </a:r>
            <a:r>
              <a:rPr lang="en-US" sz="1800" dirty="0" smtClean="0">
                <a:latin typeface="Helvetica"/>
              </a:rPr>
              <a:t>, </a:t>
            </a:r>
            <a:r>
              <a:rPr lang="en-US" sz="1800" dirty="0" smtClean="0">
                <a:solidFill>
                  <a:schemeClr val="tx2"/>
                </a:solidFill>
                <a:latin typeface="Helvetica"/>
              </a:rPr>
              <a:t>Nate </a:t>
            </a:r>
            <a:r>
              <a:rPr lang="en-US" sz="1800" dirty="0" err="1" smtClean="0">
                <a:solidFill>
                  <a:schemeClr val="tx2"/>
                </a:solidFill>
                <a:latin typeface="Helvetica"/>
              </a:rPr>
              <a:t>Garver</a:t>
            </a:r>
            <a:r>
              <a:rPr lang="en-US" sz="1800" dirty="0" smtClean="0">
                <a:solidFill>
                  <a:schemeClr val="tx2"/>
                </a:solidFill>
                <a:latin typeface="Helvetica"/>
              </a:rPr>
              <a:t>-Daniels,</a:t>
            </a:r>
            <a:r>
              <a:rPr lang="en-US" sz="1800" dirty="0" smtClean="0">
                <a:latin typeface="Helvetica"/>
              </a:rPr>
              <a:t>,</a:t>
            </a:r>
            <a:r>
              <a:rPr lang="en-US" sz="1800" dirty="0" smtClean="0">
                <a:solidFill>
                  <a:srgbClr val="660066"/>
                </a:solidFill>
                <a:latin typeface="Helvetica"/>
              </a:rPr>
              <a:t> </a:t>
            </a:r>
            <a:r>
              <a:rPr lang="en-US" sz="1800" dirty="0" err="1" smtClean="0">
                <a:solidFill>
                  <a:srgbClr val="D120A7"/>
                </a:solidFill>
                <a:latin typeface="Helvetica"/>
              </a:rPr>
              <a:t>Nipuni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 </a:t>
            </a:r>
            <a:r>
              <a:rPr lang="en-US" sz="1800" dirty="0" err="1" smtClean="0">
                <a:solidFill>
                  <a:srgbClr val="D120A7"/>
                </a:solidFill>
                <a:latin typeface="Helvetica"/>
              </a:rPr>
              <a:t>Palliyaguru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, Joe </a:t>
            </a:r>
            <a:r>
              <a:rPr lang="en-US" sz="1800" dirty="0" err="1" smtClean="0">
                <a:solidFill>
                  <a:srgbClr val="D120A7"/>
                </a:solidFill>
                <a:latin typeface="Helvetica"/>
              </a:rPr>
              <a:t>Swiggum</a:t>
            </a:r>
            <a:r>
              <a:rPr lang="en-US" sz="1800" dirty="0" smtClean="0">
                <a:solidFill>
                  <a:srgbClr val="D120A7"/>
                </a:solidFill>
                <a:latin typeface="Helvetica"/>
              </a:rPr>
              <a:t>, </a:t>
            </a:r>
            <a:r>
              <a:rPr lang="en-US" sz="1800" dirty="0" smtClean="0">
                <a:solidFill>
                  <a:srgbClr val="A679FF"/>
                </a:solidFill>
                <a:latin typeface="Helvetica"/>
              </a:rPr>
              <a:t>Gary </a:t>
            </a:r>
            <a:r>
              <a:rPr lang="en-US" sz="1800" dirty="0" err="1" smtClean="0">
                <a:solidFill>
                  <a:srgbClr val="A679FF"/>
                </a:solidFill>
                <a:latin typeface="Helvetica"/>
              </a:rPr>
              <a:t>Marchiny</a:t>
            </a:r>
            <a:endParaRPr lang="en-US" sz="1800" dirty="0" smtClean="0">
              <a:solidFill>
                <a:srgbClr val="A679FF"/>
              </a:solidFill>
              <a:latin typeface="Helvetica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" y="6858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The NRAO and the Arecibo Observatory are institutional members as</a:t>
            </a:r>
          </a:p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of March/April 2012.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Who are we?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11" name="Picture 10" descr="NRAO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905000"/>
            <a:ext cx="2076450" cy="2705677"/>
          </a:xfrm>
          <a:prstGeom prst="rect">
            <a:avLst/>
          </a:prstGeom>
        </p:spPr>
      </p:pic>
      <p:pic>
        <p:nvPicPr>
          <p:cNvPr id="14" name="Picture 13" descr="arecibo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981200"/>
            <a:ext cx="2590800" cy="2648373"/>
          </a:xfrm>
          <a:prstGeom prst="rect">
            <a:avLst/>
          </a:prstGeom>
        </p:spPr>
      </p:pic>
      <p:pic>
        <p:nvPicPr>
          <p:cNvPr id="15" name="Picture 14" descr="kerrsig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5105400"/>
            <a:ext cx="1295400" cy="660400"/>
          </a:xfrm>
          <a:prstGeom prst="rect">
            <a:avLst/>
          </a:prstGeom>
        </p:spPr>
      </p:pic>
      <p:pic>
        <p:nvPicPr>
          <p:cNvPr id="16" name="Picture 15" descr="losig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029200"/>
            <a:ext cx="2286000" cy="992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i="1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Draft </a:t>
            </a: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Publication Policy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838201"/>
            <a:ext cx="8991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A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NANOGrav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paper is one which is related to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NANOGrav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science, or which uses data collected for the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NANOGrav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project, or which uses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NANOGrav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-developed tools, and which has one or more members of</a:t>
            </a: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NANOGrav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as authors.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NANOGrav</a:t>
            </a: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upper limit and detection papers will include all Full Members and have alphabetical authorship.</a:t>
            </a:r>
          </a:p>
          <a:p>
            <a:endParaRPr lang="en-US" sz="20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</a:endParaRPr>
          </a:p>
          <a:p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Other papers will be authored by all who contributed significantly, with author order determined by the authors.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</a:rPr>
              <a:t>  </a:t>
            </a:r>
          </a:p>
          <a:p>
            <a:pPr>
              <a:buFont typeface="Wingdings" charset="2"/>
              <a:buChar char="§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Organization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pic>
        <p:nvPicPr>
          <p:cNvPr id="7" name="Picture 6" descr="nanoorg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0299"/>
            <a:ext cx="9144000" cy="3077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Organization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51816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120A7"/>
                </a:solidFill>
                <a:latin typeface="Helvetica"/>
              </a:rPr>
              <a:t>Election for Chair will be held every two years.</a:t>
            </a:r>
            <a:endParaRPr lang="en-US" dirty="0">
              <a:solidFill>
                <a:srgbClr val="D120A7"/>
              </a:solidFill>
              <a:latin typeface="Helvetica"/>
            </a:endParaRPr>
          </a:p>
        </p:txBody>
      </p:sp>
      <p:pic>
        <p:nvPicPr>
          <p:cNvPr id="11" name="Picture 10" descr="nanoorg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0299"/>
            <a:ext cx="9144000" cy="307740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 noChangeAspect="1"/>
          </p:cNvCxnSpPr>
          <p:nvPr/>
        </p:nvCxnSpPr>
        <p:spPr bwMode="auto">
          <a:xfrm rot="5400000" flipH="1" flipV="1">
            <a:off x="2324100" y="3238500"/>
            <a:ext cx="2743200" cy="1143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D120A7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1"/>
          <p:cNvSpPr>
            <a:spLocks noChangeArrowheads="1"/>
          </p:cNvSpPr>
          <p:nvPr/>
        </p:nvSpPr>
        <p:spPr bwMode="auto">
          <a:xfrm>
            <a:off x="493713" y="-261938"/>
            <a:ext cx="184150" cy="457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 bwMode="auto">
          <a:xfrm>
            <a:off x="1981200" y="-152400"/>
            <a:ext cx="434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noProof="0" dirty="0" smtClean="0">
                <a:ln>
                  <a:noFill/>
                </a:ln>
                <a:solidFill>
                  <a:srgbClr val="D120A7"/>
                </a:solidFill>
                <a:effectLst/>
                <a:uLnTx/>
                <a:uFillTx/>
                <a:latin typeface="Helvetica"/>
                <a:ea typeface="ＭＳ Ｐゴシック" charset="-128"/>
                <a:cs typeface="ＭＳ Ｐゴシック" charset="-128"/>
              </a:rPr>
              <a:t>Organization</a:t>
            </a:r>
          </a:p>
        </p:txBody>
      </p:sp>
      <p:pic>
        <p:nvPicPr>
          <p:cNvPr id="12" name="Picture 11" descr="NanogravLogoBox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1600200" cy="978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Helvetica"/>
              </a:rPr>
              <a:t>IPTA Science Meeting	   					         	          25 June 2012</a:t>
            </a:r>
            <a:endParaRPr lang="en-US" sz="1400" dirty="0">
              <a:solidFill>
                <a:schemeClr val="bg1">
                  <a:lumMod val="60000"/>
                  <a:lumOff val="40000"/>
                </a:schemeClr>
              </a:solidFill>
              <a:latin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52578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120A7"/>
                </a:solidFill>
                <a:latin typeface="Helvetica"/>
              </a:rPr>
              <a:t>Management Team consists of four or five other members.</a:t>
            </a:r>
            <a:endParaRPr lang="en-US" dirty="0">
              <a:solidFill>
                <a:srgbClr val="D120A7"/>
              </a:solidFill>
              <a:latin typeface="Helvetica"/>
            </a:endParaRPr>
          </a:p>
        </p:txBody>
      </p:sp>
      <p:pic>
        <p:nvPicPr>
          <p:cNvPr id="11" name="Picture 10" descr="nanoorg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0299"/>
            <a:ext cx="9144000" cy="307740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 noChangeAspect="1"/>
          </p:cNvCxnSpPr>
          <p:nvPr/>
        </p:nvCxnSpPr>
        <p:spPr bwMode="auto">
          <a:xfrm rot="5400000" flipH="1" flipV="1">
            <a:off x="2278380" y="3589020"/>
            <a:ext cx="2377440" cy="990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D120A7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0.4"/>
</p:tagLst>
</file>

<file path=ppt/theme/theme1.xml><?xml version="1.0" encoding="utf-8"?>
<a:theme xmlns:a="http://schemas.openxmlformats.org/drawingml/2006/main" name="blank">
  <a:themeElements>
    <a:clrScheme name="Custom 1">
      <a:dk1>
        <a:srgbClr val="003300"/>
      </a:dk1>
      <a:lt1>
        <a:srgbClr val="0099FF"/>
      </a:lt1>
      <a:dk2>
        <a:srgbClr val="FFFF00"/>
      </a:dk2>
      <a:lt2>
        <a:srgbClr val="000000"/>
      </a:lt2>
      <a:accent1>
        <a:srgbClr val="FF9900"/>
      </a:accent1>
      <a:accent2>
        <a:srgbClr val="003300"/>
      </a:accent2>
      <a:accent3>
        <a:srgbClr val="AACAFF"/>
      </a:accent3>
      <a:accent4>
        <a:srgbClr val="002A00"/>
      </a:accent4>
      <a:accent5>
        <a:srgbClr val="FFCAAA"/>
      </a:accent5>
      <a:accent6>
        <a:srgbClr val="002D00"/>
      </a:accent6>
      <a:hlink>
        <a:srgbClr val="FF0000"/>
      </a:hlink>
      <a:folHlink>
        <a:srgbClr val="969696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Settings\Administrator\Application Data\Microsoft\Templates\blank.pot</Template>
  <TotalTime>62900</TotalTime>
  <Words>3214</Words>
  <Application>Microsoft Macintosh PowerPoint</Application>
  <PresentationFormat>On-screen Show (4:3)</PresentationFormat>
  <Paragraphs>501</Paragraphs>
  <Slides>38</Slides>
  <Notes>38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blank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Jodrell Bank Observatory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Gamma Ray Pulsar Population</dc:title>
  <dc:creator>Maura McLaughlin</dc:creator>
  <cp:lastModifiedBy>Maura McLaughlin</cp:lastModifiedBy>
  <cp:revision>1813</cp:revision>
  <dcterms:created xsi:type="dcterms:W3CDTF">2012-06-26T00:55:31Z</dcterms:created>
  <dcterms:modified xsi:type="dcterms:W3CDTF">2012-06-26T00:56:29Z</dcterms:modified>
</cp:coreProperties>
</file>